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219" r:id="rId2"/>
  </p:sldMasterIdLst>
  <p:notesMasterIdLst>
    <p:notesMasterId r:id="rId23"/>
  </p:notesMasterIdLst>
  <p:handoutMasterIdLst>
    <p:handoutMasterId r:id="rId24"/>
  </p:handoutMasterIdLst>
  <p:sldIdLst>
    <p:sldId id="512" r:id="rId3"/>
    <p:sldId id="398" r:id="rId4"/>
    <p:sldId id="516" r:id="rId5"/>
    <p:sldId id="517" r:id="rId6"/>
    <p:sldId id="495" r:id="rId7"/>
    <p:sldId id="496" r:id="rId8"/>
    <p:sldId id="497" r:id="rId9"/>
    <p:sldId id="519" r:id="rId10"/>
    <p:sldId id="500" r:id="rId11"/>
    <p:sldId id="520" r:id="rId12"/>
    <p:sldId id="501" r:id="rId13"/>
    <p:sldId id="521" r:id="rId14"/>
    <p:sldId id="522" r:id="rId15"/>
    <p:sldId id="504" r:id="rId16"/>
    <p:sldId id="525" r:id="rId17"/>
    <p:sldId id="505" r:id="rId18"/>
    <p:sldId id="515" r:id="rId19"/>
    <p:sldId id="509" r:id="rId20"/>
    <p:sldId id="511" r:id="rId21"/>
    <p:sldId id="322" r:id="rId22"/>
  </p:sldIdLst>
  <p:sldSz cx="9144000" cy="6858000" type="screen4x3"/>
  <p:notesSz cx="68580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D4D4D"/>
    <a:srgbClr val="99FFCC"/>
    <a:srgbClr val="66FFFF"/>
    <a:srgbClr val="00FFFF"/>
    <a:srgbClr val="FFFF9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59" autoAdjust="0"/>
    <p:restoredTop sz="97959" autoAdjust="0"/>
  </p:normalViewPr>
  <p:slideViewPr>
    <p:cSldViewPr>
      <p:cViewPr>
        <p:scale>
          <a:sx n="93" d="100"/>
          <a:sy n="93" d="100"/>
        </p:scale>
        <p:origin x="-1176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058" y="-90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4CE43-2D63-44D1-A344-2F7F13FF936B}" type="doc">
      <dgm:prSet loTypeId="urn:microsoft.com/office/officeart/2005/8/layout/cycle4#1" loCatId="relationship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DD90DB64-CE0F-4EE5-A4DB-3F01C723A60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latin typeface="+mn-lt"/>
            </a:rPr>
            <a:t>问题</a:t>
          </a:r>
          <a:endParaRPr lang="en-US" altLang="zh-CN" sz="2800" b="1" dirty="0" smtClean="0">
            <a:effectLst/>
            <a:latin typeface="+mn-lt"/>
          </a:endParaRPr>
        </a:p>
        <a:p>
          <a:r>
            <a:rPr lang="zh-CN" altLang="en-US" sz="2800" b="1" dirty="0" smtClean="0">
              <a:effectLst/>
              <a:latin typeface="+mn-lt"/>
            </a:rPr>
            <a:t>解决</a:t>
          </a:r>
          <a:endParaRPr lang="zh-CN" altLang="en-US" sz="2800" b="1" dirty="0">
            <a:effectLst/>
            <a:latin typeface="+mn-lt"/>
          </a:endParaRPr>
        </a:p>
      </dgm:t>
    </dgm:pt>
    <dgm:pt modelId="{346D4725-224F-4C05-9B39-FD1D04746DCE}" type="parTrans" cxnId="{1E9160E3-7FC5-4091-86FB-E5E6229197AD}">
      <dgm:prSet/>
      <dgm:spPr/>
      <dgm:t>
        <a:bodyPr/>
        <a:lstStyle/>
        <a:p>
          <a:endParaRPr lang="zh-CN" altLang="en-US"/>
        </a:p>
      </dgm:t>
    </dgm:pt>
    <dgm:pt modelId="{B021F1F9-5249-4D4E-AF98-146EA61E321C}" type="sibTrans" cxnId="{1E9160E3-7FC5-4091-86FB-E5E6229197AD}">
      <dgm:prSet/>
      <dgm:spPr/>
      <dgm:t>
        <a:bodyPr/>
        <a:lstStyle/>
        <a:p>
          <a:endParaRPr lang="zh-CN" altLang="en-US"/>
        </a:p>
      </dgm:t>
    </dgm:pt>
    <dgm:pt modelId="{8523AADE-F45C-4E9C-BDB3-9DD49A5EB42E}">
      <dgm:prSet phldrT="[文本]" custT="1"/>
      <dgm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</dgm:spPr>
      <dgm:t>
        <a:bodyPr/>
        <a:lstStyle/>
        <a:p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修护材料</a:t>
          </a:r>
          <a:r>
            <a:rPr lang="en-US" altLang="zh-CN" sz="1200" b="1" dirty="0" smtClean="0">
              <a:effectLst/>
              <a:latin typeface="微软雅黑" pitchFamily="34" charset="-122"/>
              <a:ea typeface="微软雅黑" pitchFamily="34" charset="-122"/>
            </a:rPr>
            <a:t>NG</a:t>
          </a:r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信息管统化，相关单位及主管共享信息</a:t>
          </a:r>
        </a:p>
      </dgm:t>
    </dgm:pt>
    <dgm:pt modelId="{8FAF1673-974F-49C1-8165-10A32DFF33C1}" type="parTrans" cxnId="{18A141C6-5519-4870-8825-266C5310EC4A}">
      <dgm:prSet/>
      <dgm:spPr/>
      <dgm:t>
        <a:bodyPr/>
        <a:lstStyle/>
        <a:p>
          <a:endParaRPr lang="zh-CN" altLang="en-US"/>
        </a:p>
      </dgm:t>
    </dgm:pt>
    <dgm:pt modelId="{8E9299C2-B336-4C5F-82D8-8915C0D9DF19}" type="sibTrans" cxnId="{18A141C6-5519-4870-8825-266C5310EC4A}">
      <dgm:prSet/>
      <dgm:spPr/>
      <dgm:t>
        <a:bodyPr/>
        <a:lstStyle/>
        <a:p>
          <a:endParaRPr lang="zh-CN" altLang="en-US"/>
        </a:p>
      </dgm:t>
    </dgm:pt>
    <dgm:pt modelId="{50EF2E97-3839-40CC-95B5-30FC55082C74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latin typeface="+mn-lt"/>
            </a:rPr>
            <a:t>团队</a:t>
          </a:r>
          <a:endParaRPr lang="en-US" altLang="zh-CN" sz="2800" b="1" dirty="0" smtClean="0">
            <a:effectLst/>
            <a:latin typeface="+mn-lt"/>
          </a:endParaRPr>
        </a:p>
        <a:p>
          <a:r>
            <a:rPr lang="zh-CN" altLang="en-US" sz="2800" b="1" dirty="0" smtClean="0">
              <a:effectLst/>
              <a:latin typeface="+mn-lt"/>
            </a:rPr>
            <a:t>合作</a:t>
          </a:r>
          <a:endParaRPr lang="zh-CN" altLang="en-US" sz="2800" b="1" dirty="0">
            <a:effectLst/>
            <a:latin typeface="+mn-lt"/>
          </a:endParaRPr>
        </a:p>
      </dgm:t>
    </dgm:pt>
    <dgm:pt modelId="{EC8D7B5C-D296-4870-9D44-9A6BA9D189D2}" type="parTrans" cxnId="{0E5A49B2-D63C-4E7C-8515-A1036855E317}">
      <dgm:prSet/>
      <dgm:spPr/>
      <dgm:t>
        <a:bodyPr/>
        <a:lstStyle/>
        <a:p>
          <a:endParaRPr lang="zh-CN" altLang="en-US"/>
        </a:p>
      </dgm:t>
    </dgm:pt>
    <dgm:pt modelId="{E8429CA4-4B94-4ADD-8CD6-B2A1483013F4}" type="sibTrans" cxnId="{0E5A49B2-D63C-4E7C-8515-A1036855E317}">
      <dgm:prSet/>
      <dgm:spPr/>
      <dgm:t>
        <a:bodyPr/>
        <a:lstStyle/>
        <a:p>
          <a:endParaRPr lang="zh-CN" altLang="en-US"/>
        </a:p>
      </dgm:t>
    </dgm:pt>
    <dgm:pt modelId="{9EE0F34D-931A-48D6-A907-8391B6D7E24F}">
      <dgm:prSet phldrT="[文本]" custT="1"/>
      <dgm:spPr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prstDash val="sysDash"/>
        </a:ln>
      </dgm:spPr>
      <dgm:t>
        <a:bodyPr/>
        <a:lstStyle/>
        <a:p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推动前，后制程持续借鉴改善成果</a:t>
          </a:r>
          <a:endParaRPr lang="zh-CN" altLang="en-US" sz="1200" b="1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70C9C3AB-8219-45B9-9FDD-24F47CD062FB}" type="parTrans" cxnId="{878EC2E9-7ADA-48DD-AA4F-D5F8D8D5695D}">
      <dgm:prSet/>
      <dgm:spPr/>
      <dgm:t>
        <a:bodyPr/>
        <a:lstStyle/>
        <a:p>
          <a:endParaRPr lang="zh-CN" altLang="en-US"/>
        </a:p>
      </dgm:t>
    </dgm:pt>
    <dgm:pt modelId="{02B7488A-4868-4EC3-9085-D3C0DD791C2A}" type="sibTrans" cxnId="{878EC2E9-7ADA-48DD-AA4F-D5F8D8D5695D}">
      <dgm:prSet/>
      <dgm:spPr/>
      <dgm:t>
        <a:bodyPr/>
        <a:lstStyle/>
        <a:p>
          <a:endParaRPr lang="zh-CN" altLang="en-US"/>
        </a:p>
      </dgm:t>
    </dgm:pt>
    <dgm:pt modelId="{B3E03CE0-4C59-4A9C-A3E1-497FDFB65E06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chemeClr val="tx1"/>
              </a:solidFill>
              <a:effectLst/>
              <a:latin typeface="+mn-lt"/>
            </a:rPr>
            <a:t>客户</a:t>
          </a:r>
          <a:endParaRPr lang="en-US" altLang="zh-CN" sz="2800" b="1" dirty="0" smtClean="0">
            <a:solidFill>
              <a:schemeClr val="tx1"/>
            </a:solidFill>
            <a:effectLst/>
            <a:latin typeface="+mn-lt"/>
          </a:endParaRPr>
        </a:p>
        <a:p>
          <a:r>
            <a:rPr lang="zh-CN" altLang="en-US" sz="2800" b="1" dirty="0" smtClean="0">
              <a:solidFill>
                <a:schemeClr val="tx1"/>
              </a:solidFill>
              <a:effectLst/>
              <a:latin typeface="+mn-lt"/>
            </a:rPr>
            <a:t>满意</a:t>
          </a:r>
          <a:endParaRPr lang="zh-CN" altLang="en-US" sz="2800" b="1" dirty="0">
            <a:solidFill>
              <a:schemeClr val="tx1"/>
            </a:solidFill>
            <a:effectLst/>
            <a:latin typeface="+mn-lt"/>
          </a:endParaRPr>
        </a:p>
      </dgm:t>
    </dgm:pt>
    <dgm:pt modelId="{2CE820F3-3421-407C-BF52-65942C166648}" type="parTrans" cxnId="{DF25F1C6-092E-4102-90D3-50DBCFC201DC}">
      <dgm:prSet/>
      <dgm:spPr/>
      <dgm:t>
        <a:bodyPr/>
        <a:lstStyle/>
        <a:p>
          <a:endParaRPr lang="zh-CN" altLang="en-US"/>
        </a:p>
      </dgm:t>
    </dgm:pt>
    <dgm:pt modelId="{8008F898-5A6C-4768-BF44-081A40F73588}" type="sibTrans" cxnId="{DF25F1C6-092E-4102-90D3-50DBCFC201DC}">
      <dgm:prSet/>
      <dgm:spPr/>
      <dgm:t>
        <a:bodyPr/>
        <a:lstStyle/>
        <a:p>
          <a:endParaRPr lang="zh-CN" altLang="en-US"/>
        </a:p>
      </dgm:t>
    </dgm:pt>
    <dgm:pt modelId="{25CDEF10-69AC-4D9D-BE8E-21478FF752CE}">
      <dgm:prSet phldrT="[文本]" custT="1"/>
      <dgm:spPr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</dgm:spPr>
      <dgm:t>
        <a:bodyPr/>
        <a:lstStyle/>
        <a:p>
          <a:r>
            <a:rPr lang="zh-CN" altLang="en-US" sz="1200" b="1" dirty="0" smtClean="0">
              <a:latin typeface="微软雅黑" pitchFamily="34" charset="-122"/>
              <a:ea typeface="微软雅黑" pitchFamily="34" charset="-122"/>
            </a:rPr>
            <a:t>规范流程，提升</a:t>
          </a:r>
          <a:r>
            <a:rPr lang="zh-CN" sz="1200" b="1" dirty="0" smtClean="0">
              <a:latin typeface="微软雅黑" pitchFamily="34" charset="-122"/>
              <a:ea typeface="微软雅黑" pitchFamily="34" charset="-122"/>
            </a:rPr>
            <a:t>了产品的质量</a:t>
          </a:r>
          <a:r>
            <a:rPr lang="en-US" sz="1200" b="1" dirty="0" smtClean="0">
              <a:latin typeface="微软雅黑" pitchFamily="34" charset="-122"/>
              <a:ea typeface="微软雅黑" pitchFamily="34" charset="-122"/>
            </a:rPr>
            <a:t>, </a:t>
          </a:r>
          <a:r>
            <a:rPr lang="zh-CN" sz="1200" b="1" dirty="0" smtClean="0">
              <a:latin typeface="微软雅黑" pitchFamily="34" charset="-122"/>
              <a:ea typeface="微软雅黑" pitchFamily="34" charset="-122"/>
            </a:rPr>
            <a:t>提升了英业达在客户心中的良好品质形象</a:t>
          </a:r>
          <a:endParaRPr lang="zh-CN" altLang="en-US" sz="1200" b="1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B02B103D-3DCD-4849-A9C9-540E9697F866}" type="parTrans" cxnId="{907EC06B-9E07-4826-98BA-B0261BB195CD}">
      <dgm:prSet/>
      <dgm:spPr/>
      <dgm:t>
        <a:bodyPr/>
        <a:lstStyle/>
        <a:p>
          <a:endParaRPr lang="zh-CN" altLang="en-US"/>
        </a:p>
      </dgm:t>
    </dgm:pt>
    <dgm:pt modelId="{4C3D20D8-9659-4757-8900-99809E95D0C7}" type="sibTrans" cxnId="{907EC06B-9E07-4826-98BA-B0261BB195CD}">
      <dgm:prSet/>
      <dgm:spPr/>
      <dgm:t>
        <a:bodyPr/>
        <a:lstStyle/>
        <a:p>
          <a:endParaRPr lang="zh-CN" altLang="en-US"/>
        </a:p>
      </dgm:t>
    </dgm:pt>
    <dgm:pt modelId="{BD1D3A96-F97B-4A16-84B8-E048FD0CFBB7}">
      <dgm:prSet phldrT="[文本]" custT="1"/>
      <dgm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</dgm:spPr>
      <dgm:t>
        <a:bodyPr/>
        <a:lstStyle/>
        <a:p>
          <a:r>
            <a:rPr lang="zh-CN" altLang="en-US" sz="2800" b="1" dirty="0" smtClean="0">
              <a:effectLst/>
              <a:latin typeface="+mn-lt"/>
            </a:rPr>
            <a:t>氛围</a:t>
          </a:r>
          <a:endParaRPr lang="en-US" altLang="zh-CN" sz="2800" b="1" dirty="0" smtClean="0">
            <a:effectLst/>
            <a:latin typeface="+mn-lt"/>
          </a:endParaRPr>
        </a:p>
        <a:p>
          <a:r>
            <a:rPr lang="zh-CN" altLang="en-US" sz="2800" b="1" dirty="0" smtClean="0">
              <a:effectLst/>
              <a:latin typeface="+mn-lt"/>
            </a:rPr>
            <a:t>带动</a:t>
          </a:r>
          <a:endParaRPr lang="zh-CN" altLang="en-US" sz="2800" b="1" dirty="0">
            <a:effectLst/>
            <a:latin typeface="+mn-lt"/>
          </a:endParaRPr>
        </a:p>
      </dgm:t>
    </dgm:pt>
    <dgm:pt modelId="{9CDDD9F0-7456-485E-953E-1346D678DBFF}" type="parTrans" cxnId="{91EFC9F1-14E6-4C4C-A545-1666635AB1AF}">
      <dgm:prSet/>
      <dgm:spPr/>
      <dgm:t>
        <a:bodyPr/>
        <a:lstStyle/>
        <a:p>
          <a:endParaRPr lang="zh-CN" altLang="en-US"/>
        </a:p>
      </dgm:t>
    </dgm:pt>
    <dgm:pt modelId="{500B3083-F8A6-4319-AE14-5E04F8F6FBCA}" type="sibTrans" cxnId="{91EFC9F1-14E6-4C4C-A545-1666635AB1AF}">
      <dgm:prSet/>
      <dgm:spPr/>
      <dgm:t>
        <a:bodyPr/>
        <a:lstStyle/>
        <a:p>
          <a:endParaRPr lang="zh-CN" altLang="en-US"/>
        </a:p>
      </dgm:t>
    </dgm:pt>
    <dgm:pt modelId="{4492646F-0DE5-4D0B-9BC6-0108558551A3}">
      <dgm:prSet phldrT="[文本]" custT="1"/>
      <dgm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</dgm:spPr>
      <dgm:t>
        <a:bodyPr/>
        <a:lstStyle/>
        <a:p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提升了部门所有人的改善积极性</a:t>
          </a:r>
          <a:r>
            <a:rPr lang="en-US" altLang="zh-CN" sz="1200" b="1" dirty="0" smtClean="0">
              <a:effectLst/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开动脑筋为公司赢取更大的效益</a:t>
          </a:r>
          <a:r>
            <a:rPr lang="en-US" altLang="zh-CN" sz="1200" b="1" dirty="0" smtClean="0">
              <a:effectLst/>
              <a:latin typeface="微软雅黑" pitchFamily="34" charset="-122"/>
              <a:ea typeface="微软雅黑" pitchFamily="34" charset="-122"/>
            </a:rPr>
            <a:t> </a:t>
          </a:r>
          <a:endParaRPr lang="zh-CN" altLang="en-US" sz="1200" b="1" dirty="0" smtClean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8478A1F7-508C-40E1-BE25-18D0D9C5799E}" type="parTrans" cxnId="{70FC4F4E-6A18-409F-A012-C5A9FE522169}">
      <dgm:prSet/>
      <dgm:spPr/>
      <dgm:t>
        <a:bodyPr/>
        <a:lstStyle/>
        <a:p>
          <a:endParaRPr lang="zh-CN" altLang="en-US"/>
        </a:p>
      </dgm:t>
    </dgm:pt>
    <dgm:pt modelId="{284DE01F-4734-449E-990A-3B80EE23DB76}" type="sibTrans" cxnId="{70FC4F4E-6A18-409F-A012-C5A9FE522169}">
      <dgm:prSet/>
      <dgm:spPr/>
      <dgm:t>
        <a:bodyPr/>
        <a:lstStyle/>
        <a:p>
          <a:endParaRPr lang="zh-CN" altLang="en-US"/>
        </a:p>
      </dgm:t>
    </dgm:pt>
    <dgm:pt modelId="{F1EF6A64-3A0F-4779-8482-C619816832AD}">
      <dgm:prSet phldrT="[文本]" custT="1"/>
      <dgm:spPr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</dgm:spPr>
      <dgm:t>
        <a:bodyPr/>
        <a:lstStyle/>
        <a:p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不良小白条及相关报表系统打印，提高工作效率和准确度</a:t>
          </a:r>
        </a:p>
      </dgm:t>
    </dgm:pt>
    <dgm:pt modelId="{BA700A58-06A0-48DB-A739-2F261437E16F}" type="parTrans" cxnId="{C7DD4628-7727-4B7B-BFDB-57ADC8C55AC6}">
      <dgm:prSet/>
      <dgm:spPr/>
      <dgm:t>
        <a:bodyPr/>
        <a:lstStyle/>
        <a:p>
          <a:endParaRPr lang="zh-TW" altLang="en-US"/>
        </a:p>
      </dgm:t>
    </dgm:pt>
    <dgm:pt modelId="{4881F8E5-6AF0-43EE-89CD-F25A2370AE5C}" type="sibTrans" cxnId="{C7DD4628-7727-4B7B-BFDB-57ADC8C55AC6}">
      <dgm:prSet/>
      <dgm:spPr/>
      <dgm:t>
        <a:bodyPr/>
        <a:lstStyle/>
        <a:p>
          <a:endParaRPr lang="zh-TW" altLang="en-US"/>
        </a:p>
      </dgm:t>
    </dgm:pt>
    <dgm:pt modelId="{CE5B9697-CA34-47C1-B6AC-E6E1CFD8F925}">
      <dgm:prSet phldrT="[文本]" custT="1"/>
      <dgm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prstDash val="sysDash"/>
        </a:ln>
      </dgm:spPr>
      <dgm:t>
        <a:bodyPr/>
        <a:lstStyle/>
        <a:p>
          <a:r>
            <a:rPr lang="zh-TW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提高成员</a:t>
          </a:r>
          <a:r>
            <a:rPr lang="en-US" altLang="zh-TW" sz="1200" b="1" dirty="0" smtClean="0">
              <a:effectLst/>
              <a:latin typeface="微软雅黑" pitchFamily="34" charset="-122"/>
              <a:ea typeface="微软雅黑" pitchFamily="34" charset="-122"/>
            </a:rPr>
            <a:t>Team-Work </a:t>
          </a:r>
          <a:r>
            <a:rPr lang="zh-TW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的协调能</a:t>
          </a:r>
          <a:r>
            <a:rPr lang="en-US" altLang="zh-CN" sz="1200" b="1" dirty="0" smtClean="0">
              <a:effectLst/>
              <a:latin typeface="微软雅黑" pitchFamily="34" charset="-122"/>
              <a:ea typeface="微软雅黑" pitchFamily="34" charset="-122"/>
            </a:rPr>
            <a:t>(QE,TE,PM,</a:t>
          </a:r>
          <a:r>
            <a:rPr lang="zh-CN" altLang="en-US" sz="1200" b="1" dirty="0" smtClean="0">
              <a:effectLst/>
              <a:latin typeface="微软雅黑" pitchFamily="34" charset="-122"/>
              <a:ea typeface="微软雅黑" pitchFamily="34" charset="-122"/>
            </a:rPr>
            <a:t>产销</a:t>
          </a:r>
          <a:r>
            <a:rPr lang="en-US" altLang="zh-CN" sz="1200" b="1" dirty="0" smtClean="0">
              <a:effectLst/>
              <a:latin typeface="微软雅黑" pitchFamily="34" charset="-122"/>
              <a:ea typeface="微软雅黑" pitchFamily="34" charset="-122"/>
            </a:rPr>
            <a:t>SIE,FIS,FA,PA)</a:t>
          </a:r>
          <a:endParaRPr lang="zh-CN" altLang="en-US" sz="1200" b="1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B19A3DF9-A69F-4F71-AC79-F82CC6876FE3}" type="parTrans" cxnId="{D69737C7-AF72-403D-8B3F-6A8FF637FAAC}">
      <dgm:prSet/>
      <dgm:spPr/>
      <dgm:t>
        <a:bodyPr/>
        <a:lstStyle/>
        <a:p>
          <a:endParaRPr lang="zh-TW" altLang="en-US"/>
        </a:p>
      </dgm:t>
    </dgm:pt>
    <dgm:pt modelId="{F46999B6-8D3C-432B-ADBA-F3234E27308B}" type="sibTrans" cxnId="{D69737C7-AF72-403D-8B3F-6A8FF637FAAC}">
      <dgm:prSet/>
      <dgm:spPr/>
      <dgm:t>
        <a:bodyPr/>
        <a:lstStyle/>
        <a:p>
          <a:endParaRPr lang="zh-TW" altLang="en-US"/>
        </a:p>
      </dgm:t>
    </dgm:pt>
    <dgm:pt modelId="{ACE8B96A-987F-43F2-9B29-065A9033780E}" type="pres">
      <dgm:prSet presAssocID="{2714CE43-2D63-44D1-A344-2F7F13FF936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B96F90-D8E5-40F8-ACC1-873026610497}" type="pres">
      <dgm:prSet presAssocID="{2714CE43-2D63-44D1-A344-2F7F13FF936B}" presName="children" presStyleCnt="0"/>
      <dgm:spPr/>
      <dgm:t>
        <a:bodyPr/>
        <a:lstStyle/>
        <a:p>
          <a:endParaRPr lang="zh-CN" altLang="en-US"/>
        </a:p>
      </dgm:t>
    </dgm:pt>
    <dgm:pt modelId="{10C98DD1-8135-45B6-9A6D-D6DFD3D4B685}" type="pres">
      <dgm:prSet presAssocID="{2714CE43-2D63-44D1-A344-2F7F13FF936B}" presName="child1group" presStyleCnt="0"/>
      <dgm:spPr/>
      <dgm:t>
        <a:bodyPr/>
        <a:lstStyle/>
        <a:p>
          <a:endParaRPr lang="zh-CN" altLang="en-US"/>
        </a:p>
      </dgm:t>
    </dgm:pt>
    <dgm:pt modelId="{399C17C7-208C-43AA-805E-FFC96499AD43}" type="pres">
      <dgm:prSet presAssocID="{2714CE43-2D63-44D1-A344-2F7F13FF936B}" presName="child1" presStyleLbl="bgAcc1" presStyleIdx="0" presStyleCnt="4" custScaleX="110878" custScaleY="109124" custLinFactNeighborX="-14230"/>
      <dgm:spPr/>
      <dgm:t>
        <a:bodyPr/>
        <a:lstStyle/>
        <a:p>
          <a:endParaRPr lang="zh-CN" altLang="en-US"/>
        </a:p>
      </dgm:t>
    </dgm:pt>
    <dgm:pt modelId="{5508F060-F0A8-40A8-BE32-62B6C8DD8D75}" type="pres">
      <dgm:prSet presAssocID="{2714CE43-2D63-44D1-A344-2F7F13FF936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8ED81-C569-43DB-A818-35C518FEED0A}" type="pres">
      <dgm:prSet presAssocID="{2714CE43-2D63-44D1-A344-2F7F13FF936B}" presName="child2group" presStyleCnt="0"/>
      <dgm:spPr/>
      <dgm:t>
        <a:bodyPr/>
        <a:lstStyle/>
        <a:p>
          <a:endParaRPr lang="zh-CN" altLang="en-US"/>
        </a:p>
      </dgm:t>
    </dgm:pt>
    <dgm:pt modelId="{AB0F21F8-4EBB-4777-BD15-E9A81BB6388B}" type="pres">
      <dgm:prSet presAssocID="{2714CE43-2D63-44D1-A344-2F7F13FF936B}" presName="child2" presStyleLbl="bgAcc1" presStyleIdx="1" presStyleCnt="4" custLinFactNeighborX="13606"/>
      <dgm:spPr/>
      <dgm:t>
        <a:bodyPr/>
        <a:lstStyle/>
        <a:p>
          <a:endParaRPr lang="zh-CN" altLang="en-US"/>
        </a:p>
      </dgm:t>
    </dgm:pt>
    <dgm:pt modelId="{204B9BFD-4940-46C4-A5E6-511EF6DBDC67}" type="pres">
      <dgm:prSet presAssocID="{2714CE43-2D63-44D1-A344-2F7F13FF936B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F809E-4468-477F-968B-08B872556752}" type="pres">
      <dgm:prSet presAssocID="{2714CE43-2D63-44D1-A344-2F7F13FF936B}" presName="child3group" presStyleCnt="0"/>
      <dgm:spPr/>
      <dgm:t>
        <a:bodyPr/>
        <a:lstStyle/>
        <a:p>
          <a:endParaRPr lang="zh-CN" altLang="en-US"/>
        </a:p>
      </dgm:t>
    </dgm:pt>
    <dgm:pt modelId="{F0154FE8-8590-4400-9FBD-88452C81F0F7}" type="pres">
      <dgm:prSet presAssocID="{2714CE43-2D63-44D1-A344-2F7F13FF936B}" presName="child3" presStyleLbl="bgAcc1" presStyleIdx="2" presStyleCnt="4" custLinFactNeighborX="4823" custLinFactNeighborY="-5244"/>
      <dgm:spPr/>
      <dgm:t>
        <a:bodyPr/>
        <a:lstStyle/>
        <a:p>
          <a:endParaRPr lang="zh-CN" altLang="en-US"/>
        </a:p>
      </dgm:t>
    </dgm:pt>
    <dgm:pt modelId="{58D7A414-6156-4DF4-889B-12122F2B0286}" type="pres">
      <dgm:prSet presAssocID="{2714CE43-2D63-44D1-A344-2F7F13FF936B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B783B0-1642-42FD-8E40-0CFF85218B1F}" type="pres">
      <dgm:prSet presAssocID="{2714CE43-2D63-44D1-A344-2F7F13FF936B}" presName="child4group" presStyleCnt="0"/>
      <dgm:spPr/>
      <dgm:t>
        <a:bodyPr/>
        <a:lstStyle/>
        <a:p>
          <a:endParaRPr lang="zh-CN" altLang="en-US"/>
        </a:p>
      </dgm:t>
    </dgm:pt>
    <dgm:pt modelId="{0B5D899E-92B8-4F6A-8D95-26E9BFAF474C}" type="pres">
      <dgm:prSet presAssocID="{2714CE43-2D63-44D1-A344-2F7F13FF936B}" presName="child4" presStyleLbl="bgAcc1" presStyleIdx="3" presStyleCnt="4" custLinFactNeighborX="-16950" custLinFactNeighborY="-6005"/>
      <dgm:spPr/>
      <dgm:t>
        <a:bodyPr/>
        <a:lstStyle/>
        <a:p>
          <a:endParaRPr lang="zh-CN" altLang="en-US"/>
        </a:p>
      </dgm:t>
    </dgm:pt>
    <dgm:pt modelId="{83358931-5C42-4023-89BF-FC1694791E21}" type="pres">
      <dgm:prSet presAssocID="{2714CE43-2D63-44D1-A344-2F7F13FF936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55725F-9D75-4732-9D8F-5FEBCD929197}" type="pres">
      <dgm:prSet presAssocID="{2714CE43-2D63-44D1-A344-2F7F13FF936B}" presName="childPlaceholder" presStyleCnt="0"/>
      <dgm:spPr/>
      <dgm:t>
        <a:bodyPr/>
        <a:lstStyle/>
        <a:p>
          <a:endParaRPr lang="zh-CN" altLang="en-US"/>
        </a:p>
      </dgm:t>
    </dgm:pt>
    <dgm:pt modelId="{8166DA75-7550-4105-8BFA-546A5079057C}" type="pres">
      <dgm:prSet presAssocID="{2714CE43-2D63-44D1-A344-2F7F13FF936B}" presName="circle" presStyleCnt="0"/>
      <dgm:spPr/>
      <dgm:t>
        <a:bodyPr/>
        <a:lstStyle/>
        <a:p>
          <a:endParaRPr lang="zh-CN" altLang="en-US"/>
        </a:p>
      </dgm:t>
    </dgm:pt>
    <dgm:pt modelId="{AED57927-8B79-4F28-A1B9-683F62450524}" type="pres">
      <dgm:prSet presAssocID="{2714CE43-2D63-44D1-A344-2F7F13FF936B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A40CE-FA5A-403E-9641-D3E388A7F846}" type="pres">
      <dgm:prSet presAssocID="{2714CE43-2D63-44D1-A344-2F7F13FF936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173513-6635-4D14-8230-58B6B8410F66}" type="pres">
      <dgm:prSet presAssocID="{2714CE43-2D63-44D1-A344-2F7F13FF936B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E8F8C9-203D-4D5E-86B4-7AF13AF5B5F2}" type="pres">
      <dgm:prSet presAssocID="{2714CE43-2D63-44D1-A344-2F7F13FF936B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2D883-271F-4898-BCF2-749434509AE4}" type="pres">
      <dgm:prSet presAssocID="{2714CE43-2D63-44D1-A344-2F7F13FF936B}" presName="quadrantPlaceholder" presStyleCnt="0"/>
      <dgm:spPr/>
      <dgm:t>
        <a:bodyPr/>
        <a:lstStyle/>
        <a:p>
          <a:endParaRPr lang="zh-CN" altLang="en-US"/>
        </a:p>
      </dgm:t>
    </dgm:pt>
    <dgm:pt modelId="{786EDDD1-87D7-4EAC-AA2A-DE14EB411667}" type="pres">
      <dgm:prSet presAssocID="{2714CE43-2D63-44D1-A344-2F7F13FF936B}" presName="center1" presStyleLbl="fgShp" presStyleIdx="0" presStyleCnt="2"/>
      <dgm:spPr/>
      <dgm:t>
        <a:bodyPr/>
        <a:lstStyle/>
        <a:p>
          <a:endParaRPr lang="zh-CN" altLang="en-US"/>
        </a:p>
      </dgm:t>
    </dgm:pt>
    <dgm:pt modelId="{91AC5558-536C-4E75-B546-2CB466E655AA}" type="pres">
      <dgm:prSet presAssocID="{2714CE43-2D63-44D1-A344-2F7F13FF936B}" presName="center2" presStyleLbl="f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9BAF537B-CF02-4AF8-B351-752F91860548}" type="presOf" srcId="{50EF2E97-3839-40CC-95B5-30FC55082C74}" destId="{B89A40CE-FA5A-403E-9641-D3E388A7F846}" srcOrd="0" destOrd="0" presId="urn:microsoft.com/office/officeart/2005/8/layout/cycle4#1"/>
    <dgm:cxn modelId="{C447F5B4-D8B6-4DB6-96DE-9957550DD5B1}" type="presOf" srcId="{9EE0F34D-931A-48D6-A907-8391B6D7E24F}" destId="{204B9BFD-4940-46C4-A5E6-511EF6DBDC67}" srcOrd="1" destOrd="1" presId="urn:microsoft.com/office/officeart/2005/8/layout/cycle4#1"/>
    <dgm:cxn modelId="{878EC2E9-7ADA-48DD-AA4F-D5F8D8D5695D}" srcId="{50EF2E97-3839-40CC-95B5-30FC55082C74}" destId="{9EE0F34D-931A-48D6-A907-8391B6D7E24F}" srcOrd="1" destOrd="0" parTransId="{70C9C3AB-8219-45B9-9FDD-24F47CD062FB}" sibTransId="{02B7488A-4868-4EC3-9085-D3C0DD791C2A}"/>
    <dgm:cxn modelId="{BE3D91F7-3B71-4B03-8A62-213BB0919A74}" type="presOf" srcId="{CE5B9697-CA34-47C1-B6AC-E6E1CFD8F925}" destId="{AB0F21F8-4EBB-4777-BD15-E9A81BB6388B}" srcOrd="0" destOrd="0" presId="urn:microsoft.com/office/officeart/2005/8/layout/cycle4#1"/>
    <dgm:cxn modelId="{70FC4F4E-6A18-409F-A012-C5A9FE522169}" srcId="{BD1D3A96-F97B-4A16-84B8-E048FD0CFBB7}" destId="{4492646F-0DE5-4D0B-9BC6-0108558551A3}" srcOrd="0" destOrd="0" parTransId="{8478A1F7-508C-40E1-BE25-18D0D9C5799E}" sibTransId="{284DE01F-4734-449E-990A-3B80EE23DB76}"/>
    <dgm:cxn modelId="{F809DA52-BD28-438F-A6D4-48D4A08DCB98}" type="presOf" srcId="{2714CE43-2D63-44D1-A344-2F7F13FF936B}" destId="{ACE8B96A-987F-43F2-9B29-065A9033780E}" srcOrd="0" destOrd="0" presId="urn:microsoft.com/office/officeart/2005/8/layout/cycle4#1"/>
    <dgm:cxn modelId="{EB45E6D5-FECD-427F-9E94-543A14AF0C61}" type="presOf" srcId="{25CDEF10-69AC-4D9D-BE8E-21478FF752CE}" destId="{58D7A414-6156-4DF4-889B-12122F2B0286}" srcOrd="1" destOrd="0" presId="urn:microsoft.com/office/officeart/2005/8/layout/cycle4#1"/>
    <dgm:cxn modelId="{F776981D-AFD1-41A1-8488-5AC78BD7E50B}" type="presOf" srcId="{F1EF6A64-3A0F-4779-8482-C619816832AD}" destId="{5508F060-F0A8-40A8-BE32-62B6C8DD8D75}" srcOrd="1" destOrd="1" presId="urn:microsoft.com/office/officeart/2005/8/layout/cycle4#1"/>
    <dgm:cxn modelId="{D69737C7-AF72-403D-8B3F-6A8FF637FAAC}" srcId="{50EF2E97-3839-40CC-95B5-30FC55082C74}" destId="{CE5B9697-CA34-47C1-B6AC-E6E1CFD8F925}" srcOrd="0" destOrd="0" parTransId="{B19A3DF9-A69F-4F71-AC79-F82CC6876FE3}" sibTransId="{F46999B6-8D3C-432B-ADBA-F3234E27308B}"/>
    <dgm:cxn modelId="{E03092D1-EB64-48E2-BB03-7F24D8994169}" type="presOf" srcId="{B3E03CE0-4C59-4A9C-A3E1-497FDFB65E06}" destId="{4D173513-6635-4D14-8230-58B6B8410F66}" srcOrd="0" destOrd="0" presId="urn:microsoft.com/office/officeart/2005/8/layout/cycle4#1"/>
    <dgm:cxn modelId="{4F4A5321-CDF7-4D21-8180-03EB499C061E}" type="presOf" srcId="{25CDEF10-69AC-4D9D-BE8E-21478FF752CE}" destId="{F0154FE8-8590-4400-9FBD-88452C81F0F7}" srcOrd="0" destOrd="0" presId="urn:microsoft.com/office/officeart/2005/8/layout/cycle4#1"/>
    <dgm:cxn modelId="{75962E2D-7702-47A7-AEC7-92D26FD95B59}" type="presOf" srcId="{CE5B9697-CA34-47C1-B6AC-E6E1CFD8F925}" destId="{204B9BFD-4940-46C4-A5E6-511EF6DBDC67}" srcOrd="1" destOrd="0" presId="urn:microsoft.com/office/officeart/2005/8/layout/cycle4#1"/>
    <dgm:cxn modelId="{03EE05CC-156B-493E-9600-961DC00315FC}" type="presOf" srcId="{4492646F-0DE5-4D0B-9BC6-0108558551A3}" destId="{83358931-5C42-4023-89BF-FC1694791E21}" srcOrd="1" destOrd="0" presId="urn:microsoft.com/office/officeart/2005/8/layout/cycle4#1"/>
    <dgm:cxn modelId="{82A2DC9A-1FD3-4E47-BDA2-6734D0927FFB}" type="presOf" srcId="{9EE0F34D-931A-48D6-A907-8391B6D7E24F}" destId="{AB0F21F8-4EBB-4777-BD15-E9A81BB6388B}" srcOrd="0" destOrd="1" presId="urn:microsoft.com/office/officeart/2005/8/layout/cycle4#1"/>
    <dgm:cxn modelId="{DF25F1C6-092E-4102-90D3-50DBCFC201DC}" srcId="{2714CE43-2D63-44D1-A344-2F7F13FF936B}" destId="{B3E03CE0-4C59-4A9C-A3E1-497FDFB65E06}" srcOrd="2" destOrd="0" parTransId="{2CE820F3-3421-407C-BF52-65942C166648}" sibTransId="{8008F898-5A6C-4768-BF44-081A40F73588}"/>
    <dgm:cxn modelId="{0407E3B0-0D4D-484C-A74F-99A2BDC13FA0}" type="presOf" srcId="{BD1D3A96-F97B-4A16-84B8-E048FD0CFBB7}" destId="{B7E8F8C9-203D-4D5E-86B4-7AF13AF5B5F2}" srcOrd="0" destOrd="0" presId="urn:microsoft.com/office/officeart/2005/8/layout/cycle4#1"/>
    <dgm:cxn modelId="{1A5EA79B-0F48-4E00-8EDB-77B368A0A3E0}" type="presOf" srcId="{4492646F-0DE5-4D0B-9BC6-0108558551A3}" destId="{0B5D899E-92B8-4F6A-8D95-26E9BFAF474C}" srcOrd="0" destOrd="0" presId="urn:microsoft.com/office/officeart/2005/8/layout/cycle4#1"/>
    <dgm:cxn modelId="{18A141C6-5519-4870-8825-266C5310EC4A}" srcId="{DD90DB64-CE0F-4EE5-A4DB-3F01C723A601}" destId="{8523AADE-F45C-4E9C-BDB3-9DD49A5EB42E}" srcOrd="0" destOrd="0" parTransId="{8FAF1673-974F-49C1-8165-10A32DFF33C1}" sibTransId="{8E9299C2-B336-4C5F-82D8-8915C0D9DF19}"/>
    <dgm:cxn modelId="{91EFC9F1-14E6-4C4C-A545-1666635AB1AF}" srcId="{2714CE43-2D63-44D1-A344-2F7F13FF936B}" destId="{BD1D3A96-F97B-4A16-84B8-E048FD0CFBB7}" srcOrd="3" destOrd="0" parTransId="{9CDDD9F0-7456-485E-953E-1346D678DBFF}" sibTransId="{500B3083-F8A6-4319-AE14-5E04F8F6FBCA}"/>
    <dgm:cxn modelId="{907EC06B-9E07-4826-98BA-B0261BB195CD}" srcId="{B3E03CE0-4C59-4A9C-A3E1-497FDFB65E06}" destId="{25CDEF10-69AC-4D9D-BE8E-21478FF752CE}" srcOrd="0" destOrd="0" parTransId="{B02B103D-3DCD-4849-A9C9-540E9697F866}" sibTransId="{4C3D20D8-9659-4757-8900-99809E95D0C7}"/>
    <dgm:cxn modelId="{90240A2D-6F5F-409A-9BC8-8BF1C5F096F7}" type="presOf" srcId="{8523AADE-F45C-4E9C-BDB3-9DD49A5EB42E}" destId="{399C17C7-208C-43AA-805E-FFC96499AD43}" srcOrd="0" destOrd="0" presId="urn:microsoft.com/office/officeart/2005/8/layout/cycle4#1"/>
    <dgm:cxn modelId="{C7DD4628-7727-4B7B-BFDB-57ADC8C55AC6}" srcId="{DD90DB64-CE0F-4EE5-A4DB-3F01C723A601}" destId="{F1EF6A64-3A0F-4779-8482-C619816832AD}" srcOrd="1" destOrd="0" parTransId="{BA700A58-06A0-48DB-A739-2F261437E16F}" sibTransId="{4881F8E5-6AF0-43EE-89CD-F25A2370AE5C}"/>
    <dgm:cxn modelId="{DED0765E-A38E-4E55-AB5F-2A5C7747AE69}" type="presOf" srcId="{F1EF6A64-3A0F-4779-8482-C619816832AD}" destId="{399C17C7-208C-43AA-805E-FFC96499AD43}" srcOrd="0" destOrd="1" presId="urn:microsoft.com/office/officeart/2005/8/layout/cycle4#1"/>
    <dgm:cxn modelId="{B79DAD03-BB4E-40EB-9BAC-59F59F982EC9}" type="presOf" srcId="{DD90DB64-CE0F-4EE5-A4DB-3F01C723A601}" destId="{AED57927-8B79-4F28-A1B9-683F62450524}" srcOrd="0" destOrd="0" presId="urn:microsoft.com/office/officeart/2005/8/layout/cycle4#1"/>
    <dgm:cxn modelId="{0E5A49B2-D63C-4E7C-8515-A1036855E317}" srcId="{2714CE43-2D63-44D1-A344-2F7F13FF936B}" destId="{50EF2E97-3839-40CC-95B5-30FC55082C74}" srcOrd="1" destOrd="0" parTransId="{EC8D7B5C-D296-4870-9D44-9A6BA9D189D2}" sibTransId="{E8429CA4-4B94-4ADD-8CD6-B2A1483013F4}"/>
    <dgm:cxn modelId="{1E9160E3-7FC5-4091-86FB-E5E6229197AD}" srcId="{2714CE43-2D63-44D1-A344-2F7F13FF936B}" destId="{DD90DB64-CE0F-4EE5-A4DB-3F01C723A601}" srcOrd="0" destOrd="0" parTransId="{346D4725-224F-4C05-9B39-FD1D04746DCE}" sibTransId="{B021F1F9-5249-4D4E-AF98-146EA61E321C}"/>
    <dgm:cxn modelId="{DAE1D400-8320-4923-8AD5-22E51B8A4DB9}" type="presOf" srcId="{8523AADE-F45C-4E9C-BDB3-9DD49A5EB42E}" destId="{5508F060-F0A8-40A8-BE32-62B6C8DD8D75}" srcOrd="1" destOrd="0" presId="urn:microsoft.com/office/officeart/2005/8/layout/cycle4#1"/>
    <dgm:cxn modelId="{EE326032-F417-4880-BF2C-7CD8363DBA68}" type="presParOf" srcId="{ACE8B96A-987F-43F2-9B29-065A9033780E}" destId="{95B96F90-D8E5-40F8-ACC1-873026610497}" srcOrd="0" destOrd="0" presId="urn:microsoft.com/office/officeart/2005/8/layout/cycle4#1"/>
    <dgm:cxn modelId="{4A109E9B-0665-4062-A797-E78BF5290DA5}" type="presParOf" srcId="{95B96F90-D8E5-40F8-ACC1-873026610497}" destId="{10C98DD1-8135-45B6-9A6D-D6DFD3D4B685}" srcOrd="0" destOrd="0" presId="urn:microsoft.com/office/officeart/2005/8/layout/cycle4#1"/>
    <dgm:cxn modelId="{6112CF98-73BD-4C18-9608-E317B4B5EA5E}" type="presParOf" srcId="{10C98DD1-8135-45B6-9A6D-D6DFD3D4B685}" destId="{399C17C7-208C-43AA-805E-FFC96499AD43}" srcOrd="0" destOrd="0" presId="urn:microsoft.com/office/officeart/2005/8/layout/cycle4#1"/>
    <dgm:cxn modelId="{93599D30-2B09-4D80-9024-C182A5DFD4F9}" type="presParOf" srcId="{10C98DD1-8135-45B6-9A6D-D6DFD3D4B685}" destId="{5508F060-F0A8-40A8-BE32-62B6C8DD8D75}" srcOrd="1" destOrd="0" presId="urn:microsoft.com/office/officeart/2005/8/layout/cycle4#1"/>
    <dgm:cxn modelId="{98EE2249-895B-48A3-AAE9-D4EE2B99FB99}" type="presParOf" srcId="{95B96F90-D8E5-40F8-ACC1-873026610497}" destId="{5168ED81-C569-43DB-A818-35C518FEED0A}" srcOrd="1" destOrd="0" presId="urn:microsoft.com/office/officeart/2005/8/layout/cycle4#1"/>
    <dgm:cxn modelId="{BE2890FE-F27E-41DE-A715-E9D4F07002D3}" type="presParOf" srcId="{5168ED81-C569-43DB-A818-35C518FEED0A}" destId="{AB0F21F8-4EBB-4777-BD15-E9A81BB6388B}" srcOrd="0" destOrd="0" presId="urn:microsoft.com/office/officeart/2005/8/layout/cycle4#1"/>
    <dgm:cxn modelId="{CE33531F-551B-46DD-BF60-DFC5A86DEBE1}" type="presParOf" srcId="{5168ED81-C569-43DB-A818-35C518FEED0A}" destId="{204B9BFD-4940-46C4-A5E6-511EF6DBDC67}" srcOrd="1" destOrd="0" presId="urn:microsoft.com/office/officeart/2005/8/layout/cycle4#1"/>
    <dgm:cxn modelId="{EF3E6C80-DA83-4911-B2FF-E70F38A444A6}" type="presParOf" srcId="{95B96F90-D8E5-40F8-ACC1-873026610497}" destId="{B05F809E-4468-477F-968B-08B872556752}" srcOrd="2" destOrd="0" presId="urn:microsoft.com/office/officeart/2005/8/layout/cycle4#1"/>
    <dgm:cxn modelId="{2663A081-B3DC-4C0D-9BBD-F4B7896BF5DC}" type="presParOf" srcId="{B05F809E-4468-477F-968B-08B872556752}" destId="{F0154FE8-8590-4400-9FBD-88452C81F0F7}" srcOrd="0" destOrd="0" presId="urn:microsoft.com/office/officeart/2005/8/layout/cycle4#1"/>
    <dgm:cxn modelId="{46E9CB92-101B-449F-BFE7-5FCDA6AC2DDF}" type="presParOf" srcId="{B05F809E-4468-477F-968B-08B872556752}" destId="{58D7A414-6156-4DF4-889B-12122F2B0286}" srcOrd="1" destOrd="0" presId="urn:microsoft.com/office/officeart/2005/8/layout/cycle4#1"/>
    <dgm:cxn modelId="{13FB980C-3740-42D4-A1C8-9418783FEAEC}" type="presParOf" srcId="{95B96F90-D8E5-40F8-ACC1-873026610497}" destId="{4DB783B0-1642-42FD-8E40-0CFF85218B1F}" srcOrd="3" destOrd="0" presId="urn:microsoft.com/office/officeart/2005/8/layout/cycle4#1"/>
    <dgm:cxn modelId="{6F0E10AE-DA95-4BB1-80B1-CA847167FE4A}" type="presParOf" srcId="{4DB783B0-1642-42FD-8E40-0CFF85218B1F}" destId="{0B5D899E-92B8-4F6A-8D95-26E9BFAF474C}" srcOrd="0" destOrd="0" presId="urn:microsoft.com/office/officeart/2005/8/layout/cycle4#1"/>
    <dgm:cxn modelId="{569FEAC2-2D44-434D-A994-838CA67939DA}" type="presParOf" srcId="{4DB783B0-1642-42FD-8E40-0CFF85218B1F}" destId="{83358931-5C42-4023-89BF-FC1694791E21}" srcOrd="1" destOrd="0" presId="urn:microsoft.com/office/officeart/2005/8/layout/cycle4#1"/>
    <dgm:cxn modelId="{F22C959D-1ABF-41D9-A297-9798210E4C0C}" type="presParOf" srcId="{95B96F90-D8E5-40F8-ACC1-873026610497}" destId="{2855725F-9D75-4732-9D8F-5FEBCD929197}" srcOrd="4" destOrd="0" presId="urn:microsoft.com/office/officeart/2005/8/layout/cycle4#1"/>
    <dgm:cxn modelId="{11FE8136-0C37-448E-883B-9B4519C5ABB0}" type="presParOf" srcId="{ACE8B96A-987F-43F2-9B29-065A9033780E}" destId="{8166DA75-7550-4105-8BFA-546A5079057C}" srcOrd="1" destOrd="0" presId="urn:microsoft.com/office/officeart/2005/8/layout/cycle4#1"/>
    <dgm:cxn modelId="{0728BBE2-D517-4B76-9024-6F099607622A}" type="presParOf" srcId="{8166DA75-7550-4105-8BFA-546A5079057C}" destId="{AED57927-8B79-4F28-A1B9-683F62450524}" srcOrd="0" destOrd="0" presId="urn:microsoft.com/office/officeart/2005/8/layout/cycle4#1"/>
    <dgm:cxn modelId="{D2D767B6-8AC7-4926-967E-5460AA95C417}" type="presParOf" srcId="{8166DA75-7550-4105-8BFA-546A5079057C}" destId="{B89A40CE-FA5A-403E-9641-D3E388A7F846}" srcOrd="1" destOrd="0" presId="urn:microsoft.com/office/officeart/2005/8/layout/cycle4#1"/>
    <dgm:cxn modelId="{AEDF4BC9-A293-4307-815E-1406C50ECBDD}" type="presParOf" srcId="{8166DA75-7550-4105-8BFA-546A5079057C}" destId="{4D173513-6635-4D14-8230-58B6B8410F66}" srcOrd="2" destOrd="0" presId="urn:microsoft.com/office/officeart/2005/8/layout/cycle4#1"/>
    <dgm:cxn modelId="{4FB975A1-23D8-4175-A19B-58798F4D4744}" type="presParOf" srcId="{8166DA75-7550-4105-8BFA-546A5079057C}" destId="{B7E8F8C9-203D-4D5E-86B4-7AF13AF5B5F2}" srcOrd="3" destOrd="0" presId="urn:microsoft.com/office/officeart/2005/8/layout/cycle4#1"/>
    <dgm:cxn modelId="{B63D5B8B-5AD8-40C9-B9E0-F79D9C0DCF2C}" type="presParOf" srcId="{8166DA75-7550-4105-8BFA-546A5079057C}" destId="{D2C2D883-271F-4898-BCF2-749434509AE4}" srcOrd="4" destOrd="0" presId="urn:microsoft.com/office/officeart/2005/8/layout/cycle4#1"/>
    <dgm:cxn modelId="{AE30399F-00E3-459E-BDAA-F1C3AC509AB3}" type="presParOf" srcId="{ACE8B96A-987F-43F2-9B29-065A9033780E}" destId="{786EDDD1-87D7-4EAC-AA2A-DE14EB411667}" srcOrd="2" destOrd="0" presId="urn:microsoft.com/office/officeart/2005/8/layout/cycle4#1"/>
    <dgm:cxn modelId="{47924F98-BE90-4B12-8831-152DA57E2C9D}" type="presParOf" srcId="{ACE8B96A-987F-43F2-9B29-065A9033780E}" destId="{91AC5558-536C-4E75-B546-2CB466E655A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54FE8-8590-4400-9FBD-88452C81F0F7}">
      <dsp:nvSpPr>
        <dsp:cNvPr id="0" name=""/>
        <dsp:cNvSpPr/>
      </dsp:nvSpPr>
      <dsp:spPr>
        <a:xfrm>
          <a:off x="5049346" y="3421753"/>
          <a:ext cx="2507307" cy="1624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latin typeface="微软雅黑" pitchFamily="34" charset="-122"/>
              <a:ea typeface="微软雅黑" pitchFamily="34" charset="-122"/>
            </a:rPr>
            <a:t>规范流程，提升</a:t>
          </a:r>
          <a:r>
            <a:rPr lang="zh-CN" sz="1200" b="1" kern="1200" dirty="0" smtClean="0">
              <a:latin typeface="微软雅黑" pitchFamily="34" charset="-122"/>
              <a:ea typeface="微软雅黑" pitchFamily="34" charset="-122"/>
            </a:rPr>
            <a:t>了产品的质量</a:t>
          </a:r>
          <a:r>
            <a:rPr lang="en-US" sz="1200" b="1" kern="1200" dirty="0" smtClean="0">
              <a:latin typeface="微软雅黑" pitchFamily="34" charset="-122"/>
              <a:ea typeface="微软雅黑" pitchFamily="34" charset="-122"/>
            </a:rPr>
            <a:t>, </a:t>
          </a:r>
          <a:r>
            <a:rPr lang="zh-CN" sz="1200" b="1" kern="1200" dirty="0" smtClean="0">
              <a:latin typeface="微软雅黑" pitchFamily="34" charset="-122"/>
              <a:ea typeface="微软雅黑" pitchFamily="34" charset="-122"/>
            </a:rPr>
            <a:t>提升了英业达在客户心中的良好品质形象</a:t>
          </a:r>
          <a:endParaRPr lang="zh-CN" altLang="en-US" sz="1200" b="1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>
        <a:off x="5837217" y="3863473"/>
        <a:ext cx="1683759" cy="1146768"/>
      </dsp:txXfrm>
    </dsp:sp>
    <dsp:sp modelId="{0B5D899E-92B8-4F6A-8D95-26E9BFAF474C}">
      <dsp:nvSpPr>
        <dsp:cNvPr id="0" name=""/>
        <dsp:cNvSpPr/>
      </dsp:nvSpPr>
      <dsp:spPr>
        <a:xfrm>
          <a:off x="412561" y="3409393"/>
          <a:ext cx="2507307" cy="162416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提升了部门所有人的改善积极性</a:t>
          </a:r>
          <a:r>
            <a:rPr lang="en-US" altLang="zh-CN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开动脑筋为公司赢取更大的效益</a:t>
          </a:r>
          <a:r>
            <a:rPr lang="en-US" altLang="zh-CN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 </a:t>
          </a:r>
          <a:endParaRPr lang="zh-CN" altLang="en-US" sz="1200" b="1" kern="1200" dirty="0" smtClean="0">
            <a:effectLst/>
            <a:latin typeface="微软雅黑" pitchFamily="34" charset="-122"/>
            <a:ea typeface="微软雅黑" pitchFamily="34" charset="-122"/>
          </a:endParaRPr>
        </a:p>
      </dsp:txBody>
      <dsp:txXfrm>
        <a:off x="448239" y="3851113"/>
        <a:ext cx="1683759" cy="1146768"/>
      </dsp:txXfrm>
    </dsp:sp>
    <dsp:sp modelId="{AB0F21F8-4EBB-4777-BD15-E9A81BB6388B}">
      <dsp:nvSpPr>
        <dsp:cNvPr id="0" name=""/>
        <dsp:cNvSpPr/>
      </dsp:nvSpPr>
      <dsp:spPr>
        <a:xfrm>
          <a:off x="5269563" y="55570"/>
          <a:ext cx="2507307" cy="162416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prstDash val="sysDash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提高成员</a:t>
          </a:r>
          <a:r>
            <a:rPr lang="en-US" altLang="zh-TW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Team-Work </a:t>
          </a:r>
          <a:r>
            <a:rPr lang="zh-TW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的协调能</a:t>
          </a:r>
          <a:r>
            <a:rPr lang="en-US" altLang="zh-CN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(QE,TE,PM,</a:t>
          </a: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产销</a:t>
          </a:r>
          <a:r>
            <a:rPr lang="en-US" altLang="zh-CN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SIE,FIS,FA,PA)</a:t>
          </a:r>
          <a:endParaRPr lang="zh-CN" altLang="en-US" sz="1200" b="1" kern="1200" dirty="0">
            <a:effectLst/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推动前，后制程持续借鉴改善成果</a:t>
          </a:r>
          <a:endParaRPr lang="zh-CN" altLang="en-US" sz="1200" b="1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>
        <a:off x="6057433" y="91248"/>
        <a:ext cx="1683759" cy="1146768"/>
      </dsp:txXfrm>
    </dsp:sp>
    <dsp:sp modelId="{399C17C7-208C-43AA-805E-FFC96499AD43}">
      <dsp:nvSpPr>
        <dsp:cNvPr id="0" name=""/>
        <dsp:cNvSpPr/>
      </dsp:nvSpPr>
      <dsp:spPr>
        <a:xfrm>
          <a:off x="344387" y="-18523"/>
          <a:ext cx="2780052" cy="177235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修护材料</a:t>
          </a:r>
          <a:r>
            <a:rPr lang="en-US" altLang="zh-CN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NG</a:t>
          </a: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信息管统化，相关单位及主管共享信息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effectLst/>
              <a:latin typeface="微软雅黑" pitchFamily="34" charset="-122"/>
              <a:ea typeface="微软雅黑" pitchFamily="34" charset="-122"/>
            </a:rPr>
            <a:t>不良小白条及相关报表系统打印，提高工作效率和准确度</a:t>
          </a:r>
        </a:p>
      </dsp:txBody>
      <dsp:txXfrm>
        <a:off x="383320" y="20410"/>
        <a:ext cx="1868170" cy="1251400"/>
      </dsp:txXfrm>
    </dsp:sp>
    <dsp:sp modelId="{AED57927-8B79-4F28-A1B9-683F62450524}">
      <dsp:nvSpPr>
        <dsp:cNvPr id="0" name=""/>
        <dsp:cNvSpPr/>
      </dsp:nvSpPr>
      <dsp:spPr>
        <a:xfrm>
          <a:off x="1819996" y="307828"/>
          <a:ext cx="2197700" cy="2197700"/>
        </a:xfrm>
        <a:prstGeom prst="pieWedg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问题</a:t>
          </a:r>
          <a:endParaRPr lang="en-US" altLang="zh-CN" sz="2800" b="1" kern="1200" dirty="0" smtClean="0">
            <a:effectLst/>
            <a:latin typeface="+mn-lt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解决</a:t>
          </a:r>
          <a:endParaRPr lang="zh-CN" altLang="en-US" sz="2800" b="1" kern="1200" dirty="0">
            <a:effectLst/>
            <a:latin typeface="+mn-lt"/>
          </a:endParaRPr>
        </a:p>
      </dsp:txBody>
      <dsp:txXfrm>
        <a:off x="2463687" y="951519"/>
        <a:ext cx="1554009" cy="1554009"/>
      </dsp:txXfrm>
    </dsp:sp>
    <dsp:sp modelId="{B89A40CE-FA5A-403E-9641-D3E388A7F846}">
      <dsp:nvSpPr>
        <dsp:cNvPr id="0" name=""/>
        <dsp:cNvSpPr/>
      </dsp:nvSpPr>
      <dsp:spPr>
        <a:xfrm rot="5400000">
          <a:off x="4119207" y="307828"/>
          <a:ext cx="2197700" cy="2197700"/>
        </a:xfrm>
        <a:prstGeom prst="pieWedge">
          <a:avLst/>
        </a:prstGeom>
        <a:solidFill>
          <a:schemeClr val="accent2">
            <a:shade val="50000"/>
            <a:hueOff val="-20742"/>
            <a:satOff val="-4204"/>
            <a:lumOff val="2312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团队</a:t>
          </a:r>
          <a:endParaRPr lang="en-US" altLang="zh-CN" sz="2800" b="1" kern="1200" dirty="0" smtClean="0">
            <a:effectLst/>
            <a:latin typeface="+mn-lt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合作</a:t>
          </a:r>
          <a:endParaRPr lang="zh-CN" altLang="en-US" sz="2800" b="1" kern="1200" dirty="0">
            <a:effectLst/>
            <a:latin typeface="+mn-lt"/>
          </a:endParaRPr>
        </a:p>
      </dsp:txBody>
      <dsp:txXfrm rot="-5400000">
        <a:off x="4119207" y="951519"/>
        <a:ext cx="1554009" cy="1554009"/>
      </dsp:txXfrm>
    </dsp:sp>
    <dsp:sp modelId="{4D173513-6635-4D14-8230-58B6B8410F66}">
      <dsp:nvSpPr>
        <dsp:cNvPr id="0" name=""/>
        <dsp:cNvSpPr/>
      </dsp:nvSpPr>
      <dsp:spPr>
        <a:xfrm rot="10800000">
          <a:off x="4119207" y="2607039"/>
          <a:ext cx="2197700" cy="2197700"/>
        </a:xfrm>
        <a:prstGeom prst="pieWedge">
          <a:avLst/>
        </a:prstGeom>
        <a:solidFill>
          <a:schemeClr val="accent2">
            <a:shade val="50000"/>
            <a:hueOff val="-41484"/>
            <a:satOff val="-8409"/>
            <a:lumOff val="4625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effectLst/>
              <a:latin typeface="+mn-lt"/>
            </a:rPr>
            <a:t>客户</a:t>
          </a:r>
          <a:endParaRPr lang="en-US" altLang="zh-CN" sz="2800" b="1" kern="1200" dirty="0" smtClean="0">
            <a:solidFill>
              <a:schemeClr val="tx1"/>
            </a:solidFill>
            <a:effectLst/>
            <a:latin typeface="+mn-lt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effectLst/>
              <a:latin typeface="+mn-lt"/>
            </a:rPr>
            <a:t>满意</a:t>
          </a:r>
          <a:endParaRPr lang="zh-CN" altLang="en-US" sz="2800" b="1" kern="1200" dirty="0">
            <a:solidFill>
              <a:schemeClr val="tx1"/>
            </a:solidFill>
            <a:effectLst/>
            <a:latin typeface="+mn-lt"/>
          </a:endParaRPr>
        </a:p>
      </dsp:txBody>
      <dsp:txXfrm rot="10800000">
        <a:off x="4119207" y="2607039"/>
        <a:ext cx="1554009" cy="1554009"/>
      </dsp:txXfrm>
    </dsp:sp>
    <dsp:sp modelId="{B7E8F8C9-203D-4D5E-86B4-7AF13AF5B5F2}">
      <dsp:nvSpPr>
        <dsp:cNvPr id="0" name=""/>
        <dsp:cNvSpPr/>
      </dsp:nvSpPr>
      <dsp:spPr>
        <a:xfrm rot="16200000">
          <a:off x="1819996" y="2607039"/>
          <a:ext cx="2197700" cy="2197700"/>
        </a:xfrm>
        <a:prstGeom prst="pieWedge">
          <a:avLst/>
        </a:pr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gradFill flip="none" rotWithShape="1">
            <a:gsLst>
              <a:gs pos="0">
                <a:srgbClr val="FF0000"/>
              </a:gs>
              <a:gs pos="59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氛围</a:t>
          </a:r>
          <a:endParaRPr lang="en-US" altLang="zh-CN" sz="2800" b="1" kern="1200" dirty="0" smtClean="0">
            <a:effectLst/>
            <a:latin typeface="+mn-lt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latin typeface="+mn-lt"/>
            </a:rPr>
            <a:t>带动</a:t>
          </a:r>
          <a:endParaRPr lang="zh-CN" altLang="en-US" sz="2800" b="1" kern="1200" dirty="0">
            <a:effectLst/>
            <a:latin typeface="+mn-lt"/>
          </a:endParaRPr>
        </a:p>
      </dsp:txBody>
      <dsp:txXfrm rot="5400000">
        <a:off x="2463687" y="2607039"/>
        <a:ext cx="1554009" cy="1554009"/>
      </dsp:txXfrm>
    </dsp:sp>
    <dsp:sp modelId="{786EDDD1-87D7-4EAC-AA2A-DE14EB411667}">
      <dsp:nvSpPr>
        <dsp:cNvPr id="0" name=""/>
        <dsp:cNvSpPr/>
      </dsp:nvSpPr>
      <dsp:spPr>
        <a:xfrm>
          <a:off x="3689056" y="2099487"/>
          <a:ext cx="758790" cy="659817"/>
        </a:xfrm>
        <a:prstGeom prst="circular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C5558-536C-4E75-B546-2CB466E655AA}">
      <dsp:nvSpPr>
        <dsp:cNvPr id="0" name=""/>
        <dsp:cNvSpPr/>
      </dsp:nvSpPr>
      <dsp:spPr>
        <a:xfrm rot="10800000">
          <a:off x="3689056" y="2353263"/>
          <a:ext cx="758790" cy="659817"/>
        </a:xfrm>
        <a:prstGeom prst="circular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90E4922-DDFC-45FD-96C1-1DDEAED9B792}" type="datetimeFigureOut">
              <a:rPr lang="zh-TW" altLang="en-US"/>
              <a:pPr>
                <a:defRPr/>
              </a:pPr>
              <a:t>2015/7/10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2B45F04-3B94-4799-A54B-889AFC8F03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734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39A9D4E-CE14-4435-B581-917B4CCD6446}" type="datetimeFigureOut">
              <a:rPr lang="zh-TW" altLang="en-US"/>
              <a:pPr>
                <a:defRPr/>
              </a:pPr>
              <a:t>2015/7/10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6529CA7-2724-4DAC-814B-A37CE69782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464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529CA7-2724-4DAC-814B-A37CE697825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529CA7-2724-4DAC-814B-A37CE697825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529CA7-2724-4DAC-814B-A37CE697825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529CA7-2724-4DAC-814B-A37CE697825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42148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3571875"/>
            <a:ext cx="9144000" cy="32861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5072063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內容版面配置區 5" descr="Inventec Logo_Min.wmf"/>
          <p:cNvPicPr>
            <a:picLocks noChangeAspect="1"/>
          </p:cNvPicPr>
          <p:nvPr userDrawn="1"/>
        </p:nvPicPr>
        <p:blipFill>
          <a:blip r:embed="rId3"/>
          <a:srcRect t="28120" b="31445"/>
          <a:stretch>
            <a:fillRect/>
          </a:stretch>
        </p:blipFill>
        <p:spPr bwMode="auto">
          <a:xfrm>
            <a:off x="-252413" y="2852738"/>
            <a:ext cx="3311526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19872" y="2786058"/>
            <a:ext cx="5724128" cy="655633"/>
          </a:xfrm>
          <a:effectLst/>
        </p:spPr>
        <p:txBody>
          <a:bodyPr>
            <a:noAutofit/>
          </a:bodyPr>
          <a:lstStyle>
            <a:lvl1pPr algn="l">
              <a:defRPr sz="3600">
                <a:solidFill>
                  <a:srgbClr val="0000FF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7504" y="4149080"/>
            <a:ext cx="4857752" cy="78581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101A-2661-406D-ABCA-A8BEC1A55909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28C0F-FFB9-430C-A16B-0EF5C42F61EB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E9829-171C-45FE-A6C3-BA6E5B732E84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0D1B4-D854-404F-9C06-D0F73F269E8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ackground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lum bright="-40000"/>
          </a:blip>
          <a:srcRect l="3948" t="11926" r="1304" b="36756"/>
          <a:stretch>
            <a:fillRect/>
          </a:stretch>
        </p:blipFill>
        <p:spPr bwMode="auto">
          <a:xfrm>
            <a:off x="478" y="132"/>
            <a:ext cx="9134221" cy="3033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5" name="Picture 18" descr="InventecLogo_loRes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93628" y="3359150"/>
            <a:ext cx="2734408" cy="927100"/>
          </a:xfrm>
          <a:prstGeom prst="rect">
            <a:avLst/>
          </a:prstGeom>
          <a:noFill/>
        </p:spPr>
      </p:pic>
      <p:sp>
        <p:nvSpPr>
          <p:cNvPr id="6" name="Rectangle 22"/>
          <p:cNvSpPr/>
          <p:nvPr userDrawn="1"/>
        </p:nvSpPr>
        <p:spPr>
          <a:xfrm>
            <a:off x="0" y="2973388"/>
            <a:ext cx="9144000" cy="112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102" name="Rectangle 30"/>
          <p:cNvSpPr>
            <a:spLocks noGrp="1" noChangeArrowheads="1"/>
          </p:cNvSpPr>
          <p:nvPr>
            <p:ph type="ctrTitle" sz="quarter"/>
          </p:nvPr>
        </p:nvSpPr>
        <p:spPr>
          <a:xfrm>
            <a:off x="4618893" y="4027489"/>
            <a:ext cx="4325815" cy="896937"/>
          </a:xfrm>
          <a:effectLst/>
        </p:spPr>
        <p:txBody>
          <a:bodyPr lIns="91440" tIns="45720" rIns="91440" bIns="45720" anchor="ctr"/>
          <a:lstStyle>
            <a:lvl1pPr>
              <a:defRPr sz="2400">
                <a:solidFill>
                  <a:srgbClr val="1C1C1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br>
              <a:rPr lang="zh-TW" altLang="en-US"/>
            </a:br>
            <a:endParaRPr lang="zh-TW" altLang="en-US"/>
          </a:p>
        </p:txBody>
      </p:sp>
      <p:sp>
        <p:nvSpPr>
          <p:cNvPr id="3107" name="Rectangle 3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23289" y="5065713"/>
            <a:ext cx="4256942" cy="1477962"/>
          </a:xfrm>
          <a:effectLst/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rgbClr val="404040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862056278"/>
      </p:ext>
    </p:extLst>
  </p:cSld>
  <p:clrMapOvr>
    <a:masterClrMapping/>
  </p:clrMapOvr>
  <p:transition spd="med">
    <p:push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895494"/>
      </p:ext>
    </p:extLst>
  </p:cSld>
  <p:clrMapOvr>
    <a:masterClrMapping/>
  </p:clrMapOvr>
  <p:transition spd="med">
    <p:push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4981072"/>
      </p:ext>
    </p:extLst>
  </p:cSld>
  <p:clrMapOvr>
    <a:masterClrMapping/>
  </p:clrMapOvr>
  <p:transition spd="med">
    <p:push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46943" y="1373189"/>
            <a:ext cx="421298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0601" y="1373189"/>
            <a:ext cx="4212981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036891"/>
      </p:ext>
    </p:extLst>
  </p:cSld>
  <p:clrMapOvr>
    <a:masterClrMapping/>
  </p:clrMapOvr>
  <p:transition spd="med">
    <p:push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724979"/>
      </p:ext>
    </p:extLst>
  </p:cSld>
  <p:clrMapOvr>
    <a:masterClrMapping/>
  </p:clrMapOvr>
  <p:transition spd="med">
    <p:push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58624"/>
      </p:ext>
    </p:extLst>
  </p:cSld>
  <p:clrMapOvr>
    <a:masterClrMapping/>
  </p:clrMapOvr>
  <p:transition spd="med">
    <p:push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60860"/>
      </p:ext>
    </p:extLst>
  </p:cSld>
  <p:clrMapOvr>
    <a:masterClrMapping/>
  </p:clrMapOvr>
  <p:transition spd="med">
    <p:push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99118626"/>
      </p:ext>
    </p:extLst>
  </p:cSld>
  <p:clrMapOvr>
    <a:masterClrMapping/>
  </p:clrMapOvr>
  <p:transition spd="med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latin typeface="+mj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  <a:ea typeface="微軟正黑體" pitchFamily="34" charset="-120"/>
              </a:defRPr>
            </a:lvl1pPr>
            <a:lvl2pPr>
              <a:defRPr>
                <a:latin typeface="+mj-lt"/>
                <a:ea typeface="微軟正黑體" pitchFamily="34" charset="-120"/>
              </a:defRPr>
            </a:lvl2pPr>
            <a:lvl3pPr>
              <a:defRPr>
                <a:latin typeface="+mj-lt"/>
                <a:ea typeface="微軟正黑體" pitchFamily="34" charset="-120"/>
              </a:defRPr>
            </a:lvl3pPr>
            <a:lvl4pPr>
              <a:defRPr>
                <a:latin typeface="+mj-lt"/>
                <a:ea typeface="微軟正黑體" pitchFamily="34" charset="-120"/>
              </a:defRPr>
            </a:lvl4pPr>
            <a:lvl5pPr>
              <a:defRPr>
                <a:latin typeface="+mj-lt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A04D-8F28-4DCD-8754-24C75324F338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4556A-F90F-4A92-8B55-00AD294A3B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92699408"/>
      </p:ext>
    </p:extLst>
  </p:cSld>
  <p:clrMapOvr>
    <a:masterClrMapping/>
  </p:clrMapOvr>
  <p:transition spd="med">
    <p:push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626058"/>
      </p:ext>
    </p:extLst>
  </p:cSld>
  <p:clrMapOvr>
    <a:masterClrMapping/>
  </p:clrMapOvr>
  <p:transition spd="med">
    <p:push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72654" y="115888"/>
            <a:ext cx="2143858" cy="61229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38151" y="115888"/>
            <a:ext cx="6293826" cy="61229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58470"/>
      </p:ext>
    </p:extLst>
  </p:cSld>
  <p:clrMapOvr>
    <a:masterClrMapping/>
  </p:clrMapOvr>
  <p:transition spd="med">
    <p:push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1" y="115888"/>
            <a:ext cx="857836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46943" y="1373189"/>
            <a:ext cx="8566638" cy="4865687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026899050"/>
      </p:ext>
    </p:extLst>
  </p:cSld>
  <p:clrMapOvr>
    <a:masterClrMapping/>
  </p:clrMapOvr>
  <p:transition spd="med">
    <p:push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1" y="115888"/>
            <a:ext cx="857836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48408" y="1373189"/>
            <a:ext cx="4211515" cy="4865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00601" y="1373188"/>
            <a:ext cx="4212981" cy="23558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00601" y="3881439"/>
            <a:ext cx="4212981" cy="23574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6830"/>
      </p:ext>
    </p:extLst>
  </p:cSld>
  <p:clrMapOvr>
    <a:masterClrMapping/>
  </p:clrMapOvr>
  <p:transition spd="med">
    <p:push dir="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38151" y="115888"/>
            <a:ext cx="8578362" cy="61229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651383"/>
      </p:ext>
    </p:extLst>
  </p:cSld>
  <p:clrMapOvr>
    <a:masterClrMapping/>
  </p:clrMapOvr>
  <p:transition spd="med">
    <p:push dir="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1" y="115888"/>
            <a:ext cx="857836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48408" y="1373189"/>
            <a:ext cx="4211515" cy="4865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0601" y="1373189"/>
            <a:ext cx="4212981" cy="4865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767379"/>
      </p:ext>
    </p:extLst>
  </p:cSld>
  <p:clrMapOvr>
    <a:masterClrMapping/>
  </p:clrMapOvr>
  <p:transition spd="med">
    <p:push dir="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1" y="115888"/>
            <a:ext cx="857836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48408" y="1373189"/>
            <a:ext cx="4211515" cy="4865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00601" y="1373188"/>
            <a:ext cx="4212981" cy="23558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00601" y="3881439"/>
            <a:ext cx="4212981" cy="23574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18782"/>
      </p:ext>
    </p:extLst>
  </p:cSld>
  <p:clrMapOvr>
    <a:masterClrMapping/>
  </p:clrMapOvr>
  <p:transition spd="med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-10000"/>
            <a:grayscl/>
          </a:blip>
          <a:srcRect l="3947" t="1276" r="1305"/>
          <a:stretch>
            <a:fillRect/>
          </a:stretch>
        </p:blipFill>
        <p:spPr bwMode="auto">
          <a:xfrm>
            <a:off x="280988" y="819150"/>
            <a:ext cx="863758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561" y="3308345"/>
            <a:ext cx="7786742" cy="714380"/>
          </a:xfrm>
          <a:effectLst/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596" y="4071942"/>
            <a:ext cx="7786742" cy="450849"/>
          </a:xfrm>
        </p:spPr>
        <p:txBody>
          <a:bodyPr anchor="b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6C79A1F-90DF-4C73-999D-CEE23645C7E7}" type="datetimeFigureOut">
              <a:rPr lang="zh-TW" altLang="en-US"/>
              <a:pPr>
                <a:defRPr/>
              </a:pPr>
              <a:t>2015/7/10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63F040CF-0140-4CAD-812C-87DE8ECE18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354EA-D7A2-4DFB-B0B0-08B89AC0562D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9075B-4542-4114-8C0C-8B9DE73F18E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FACB2-79A0-41A2-940F-37EC6728A98D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45B2B-DCC8-4CEE-A55F-C2EA9C99246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14622-B927-47B2-BEF0-008F72ACD1C4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1C216-7861-4FB2-A4BC-1896177F5C2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E0DC1-D642-4E39-AC80-19BDDDF7BDAE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F1D50-05B6-4D86-B3E8-795CD66AA88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3A48E-CF59-4A12-8973-BB675F9616E1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3C557-FD3E-4374-BE2C-93F9DB8510E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D6704-E115-4B89-BF09-2DB40DBFB2A4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6D022-9848-4CB7-ADDA-FC8E2AC6FB1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群組 11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0"/>
              <a:ext cx="9144000" cy="642937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0" y="6357958"/>
              <a:ext cx="9144000" cy="5000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512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323850" y="274638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4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32385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3FEE78C9-9E8E-433A-8C51-B212118F004C}" type="datetimeFigureOut">
              <a:rPr lang="zh-TW" altLang="en-US"/>
              <a:pPr>
                <a:defRPr/>
              </a:pPr>
              <a:t>2015/7/10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r>
              <a:rPr lang="en-US" altLang="zh-TW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75ECCB58-EA19-4B26-A33B-4FB4CB26F2E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5128" name="內容版面配置區 5" descr="Inventec Logo_Min.wmf"/>
          <p:cNvPicPr>
            <a:picLocks noChangeAspect="1"/>
          </p:cNvPicPr>
          <p:nvPr/>
        </p:nvPicPr>
        <p:blipFill>
          <a:blip r:embed="rId13"/>
          <a:srcRect t="28120" b="31445"/>
          <a:stretch>
            <a:fillRect/>
          </a:stretch>
        </p:blipFill>
        <p:spPr bwMode="auto">
          <a:xfrm>
            <a:off x="7429500" y="6429375"/>
            <a:ext cx="171450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08" r:id="rId2"/>
    <p:sldLayoutId id="214748421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00FF"/>
          </a:solidFill>
          <a:latin typeface="+mj-lt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Calibri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j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62626"/>
          </a:solidFill>
          <a:latin typeface="+mj-lt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j-lt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95959"/>
          </a:solidFill>
          <a:latin typeface="+mj-lt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+mj-lt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8151" y="115888"/>
            <a:ext cx="8578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54000" tIns="54000" rIns="54000" bIns="5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8407" y="1373189"/>
            <a:ext cx="8565174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1" name="Rectangle 2"/>
          <p:cNvSpPr/>
          <p:nvPr/>
        </p:nvSpPr>
        <p:spPr>
          <a:xfrm>
            <a:off x="0" y="6592888"/>
            <a:ext cx="9144000" cy="2651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000000">
                  <a:lumMod val="85000"/>
                  <a:lumOff val="15000"/>
                </a:srgbClr>
              </a:solidFill>
              <a:latin typeface="Arial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31936" y="6596064"/>
            <a:ext cx="176139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1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 Unicode MS"/>
                <a:ea typeface="Arial Unicode MS"/>
              </a:rPr>
              <a:t>Inventec</a:t>
            </a:r>
            <a:r>
              <a:rPr kumimoji="0" lang="en-US" sz="1100" dirty="0">
                <a:solidFill>
                  <a:srgbClr val="000000">
                    <a:lumMod val="85000"/>
                    <a:lumOff val="15000"/>
                  </a:srgbClr>
                </a:solidFill>
                <a:latin typeface="Arial Unicode MS"/>
                <a:ea typeface="Arial Unicode MS"/>
              </a:rPr>
              <a:t> Confidential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312627" y="6626226"/>
            <a:ext cx="825011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kumimoji="0" lang="en-US" altLang="zh-TW" sz="1000">
                <a:solidFill>
                  <a:srgbClr val="000000"/>
                </a:solidFill>
                <a:latin typeface="Calibri" pitchFamily="34" charset="0"/>
                <a:ea typeface="Arial Unicode MS" pitchFamily="34" charset="-120"/>
              </a:rPr>
              <a:t>Page </a:t>
            </a:r>
            <a:fld id="{DDE4F5F6-1E65-46CC-B22A-EDFCE8205D9B}" type="slidenum">
              <a:rPr kumimoji="0" lang="en-US" altLang="zh-TW" sz="1000">
                <a:solidFill>
                  <a:srgbClr val="000000"/>
                </a:solidFill>
                <a:latin typeface="Calibri" pitchFamily="34" charset="0"/>
                <a:ea typeface="Arial Unicode MS" pitchFamily="34" charset="-120"/>
              </a:rPr>
              <a:pPr>
                <a:defRPr/>
              </a:pPr>
              <a:t>‹#›</a:t>
            </a:fld>
            <a:endParaRPr kumimoji="0" lang="en-US" altLang="zh-TW" sz="1000">
              <a:solidFill>
                <a:srgbClr val="000000"/>
              </a:solidFill>
              <a:latin typeface="Calibri" pitchFamily="34" charset="0"/>
              <a:ea typeface="Arial Unicode MS" pitchFamily="34" charset="-120"/>
            </a:endParaRPr>
          </a:p>
        </p:txBody>
      </p:sp>
      <p:pic>
        <p:nvPicPr>
          <p:cNvPr id="10" name="Picture 4" descr="InventecLogo_loRes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754816" y="6351589"/>
            <a:ext cx="1214804" cy="414337"/>
          </a:xfrm>
          <a:prstGeom prst="rect">
            <a:avLst/>
          </a:prstGeom>
          <a:noFill/>
        </p:spPr>
      </p:pic>
      <p:sp>
        <p:nvSpPr>
          <p:cNvPr id="14" name="Rectangle 3"/>
          <p:cNvSpPr/>
          <p:nvPr/>
        </p:nvSpPr>
        <p:spPr bwMode="black">
          <a:xfrm>
            <a:off x="0" y="0"/>
            <a:ext cx="26376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zh-TW" altLang="en-US" sz="360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6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</p:sldLayoutIdLst>
  <p:transition spd="med">
    <p:push dir="d"/>
  </p:transition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kumimoji="1" sz="3500" b="1">
          <a:solidFill>
            <a:srgbClr val="3A4886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9pPr>
    </p:titleStyle>
    <p:bodyStyle>
      <a:lvl1pPr marL="361950" indent="-36195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898525" indent="-35718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 Unicode MS" pitchFamily="34" charset="-122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68288" algn="l" rtl="0" eaLnBrk="0" fontAlgn="base" hangingPunct="0">
        <a:spcBef>
          <a:spcPct val="0"/>
        </a:spcBef>
        <a:spcAft>
          <a:spcPct val="0"/>
        </a:spcAft>
        <a:buSzPct val="65000"/>
        <a:buFont typeface="Wingdings" pitchFamily="2" charset="2"/>
        <a:buChar char="l"/>
        <a:defRPr kumimoji="1" sz="2400" i="1">
          <a:solidFill>
            <a:schemeClr val="tx1"/>
          </a:solidFill>
          <a:latin typeface="+mn-lt"/>
          <a:ea typeface="+mn-ea"/>
          <a:cs typeface="+mn-cs"/>
        </a:defRPr>
      </a:lvl3pPr>
      <a:lvl4pPr marL="1885950" indent="-2667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 Unicode MS" pitchFamily="34" charset="-122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427288" indent="-266700" algn="l" rtl="0" eaLnBrk="0" fontAlgn="base" hangingPunct="0">
        <a:spcBef>
          <a:spcPct val="0"/>
        </a:spcBef>
        <a:spcAft>
          <a:spcPct val="0"/>
        </a:spcAft>
        <a:buFont typeface="Arial Unicode MS" pitchFamily="34" charset="-122"/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5pPr>
      <a:lvl6pPr marL="2884488" indent="-266700" algn="l" rtl="0" fontAlgn="base">
        <a:spcBef>
          <a:spcPct val="0"/>
        </a:spcBef>
        <a:spcAft>
          <a:spcPct val="0"/>
        </a:spcAft>
        <a:buFont typeface="Arial Unicode MS" pitchFamily="34" charset="-120"/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3341688" indent="-266700" algn="l" rtl="0" fontAlgn="base">
        <a:spcBef>
          <a:spcPct val="0"/>
        </a:spcBef>
        <a:spcAft>
          <a:spcPct val="0"/>
        </a:spcAft>
        <a:buFont typeface="Arial Unicode MS" pitchFamily="34" charset="-120"/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798888" indent="-266700" algn="l" rtl="0" fontAlgn="base">
        <a:spcBef>
          <a:spcPct val="0"/>
        </a:spcBef>
        <a:spcAft>
          <a:spcPct val="0"/>
        </a:spcAft>
        <a:buFont typeface="Arial Unicode MS" pitchFamily="34" charset="-120"/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4256088" indent="-266700" algn="l" rtl="0" fontAlgn="base">
        <a:spcBef>
          <a:spcPct val="0"/>
        </a:spcBef>
        <a:spcAft>
          <a:spcPct val="0"/>
        </a:spcAft>
        <a:buFont typeface="Arial Unicode MS" pitchFamily="34" charset="-120"/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package" Target="../embeddings/Microsoft_PowerPoint_Presentation1.pptx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36843" y="4039961"/>
            <a:ext cx="4483629" cy="685800"/>
          </a:xfrm>
          <a:effectLst>
            <a:outerShdw dist="35921" dir="2700000" algn="ctr" rotWithShape="0">
              <a:schemeClr val="bg1"/>
            </a:outerShdw>
          </a:effec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Repair</a:t>
            </a:r>
            <a:r>
              <a:rPr lang="zh-CN" altLang="en-US" sz="32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换料流程系统化</a:t>
            </a:r>
            <a:endParaRPr lang="en-US" altLang="zh-TW" sz="3200" kern="1200" dirty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621822" y="4843463"/>
            <a:ext cx="47747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dirty="0"/>
              <a:t>提案负责人</a:t>
            </a:r>
            <a:r>
              <a:rPr lang="en-US" altLang="zh-CN" sz="2000" dirty="0"/>
              <a:t>: </a:t>
            </a:r>
            <a:r>
              <a:rPr lang="zh-CN" altLang="en-US" sz="2000" dirty="0" smtClean="0"/>
              <a:t>胥小林                                                 </a:t>
            </a:r>
            <a:r>
              <a:rPr lang="zh-TW" altLang="en-US" sz="2000" dirty="0"/>
              <a:t>提 案 指导</a:t>
            </a:r>
            <a:r>
              <a:rPr lang="en-US" altLang="zh-TW" sz="2000" dirty="0"/>
              <a:t>: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林政宏</a:t>
            </a:r>
            <a:endParaRPr lang="en-US" altLang="zh-CN" sz="2000" dirty="0"/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dirty="0"/>
              <a:t>部         门</a:t>
            </a:r>
            <a:r>
              <a:rPr lang="en-US" altLang="zh-CN" sz="2000" dirty="0"/>
              <a:t>:   </a:t>
            </a:r>
            <a:r>
              <a:rPr lang="zh-CN" altLang="en-US" sz="2000" dirty="0" smtClean="0"/>
              <a:t>质量管制部</a:t>
            </a:r>
            <a:endParaRPr lang="en-US" altLang="zh-CN" sz="2000" dirty="0" smtClean="0"/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dirty="0"/>
              <a:t>Q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成立日期： </a:t>
            </a:r>
            <a:r>
              <a:rPr lang="en-US" altLang="zh-CN" sz="2000" dirty="0" smtClean="0"/>
              <a:t>Jan.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30</a:t>
            </a:r>
            <a:r>
              <a:rPr lang="en-US" altLang="zh-CN" sz="2000" dirty="0" smtClean="0"/>
              <a:t>th</a:t>
            </a:r>
            <a:r>
              <a:rPr lang="en-US" altLang="zh-TW" sz="2000" dirty="0" smtClean="0"/>
              <a:t>, 2015</a:t>
            </a:r>
            <a:endParaRPr lang="zh-TW" altLang="en-US" sz="2000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23528" y="3645024"/>
            <a:ext cx="3296123" cy="2654573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QIT</a:t>
            </a:r>
            <a:r>
              <a:rPr lang="zh-CN" altLang="en-US" b="1" dirty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小组成员</a:t>
            </a:r>
            <a:r>
              <a:rPr lang="en-US" altLang="zh-CN" b="1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: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zh-TW" dirty="0"/>
              <a:t>生產信息一課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:          </a:t>
            </a:r>
            <a:r>
              <a:rPr lang="zh-CN" altLang="en-US" dirty="0" smtClean="0"/>
              <a:t>賀</a:t>
            </a:r>
            <a:r>
              <a:rPr lang="zh-CN" altLang="en-US" dirty="0"/>
              <a:t>家有 </a:t>
            </a:r>
            <a:endParaRPr lang="en-US" altLang="zh-CN" dirty="0"/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dirty="0"/>
              <a:t>测试工程</a:t>
            </a:r>
            <a:r>
              <a:rPr lang="zh-CN" altLang="en-US" dirty="0" smtClean="0"/>
              <a:t>课：           </a:t>
            </a:r>
            <a:r>
              <a:rPr lang="zh-CN" altLang="en-US" dirty="0" smtClean="0">
                <a:solidFill>
                  <a:srgbClr val="000000"/>
                </a:solidFill>
                <a:latin typeface="Arial Unicode MS"/>
              </a:rPr>
              <a:t>堯</a:t>
            </a:r>
            <a:r>
              <a:rPr lang="zh-CN" altLang="en-US" dirty="0">
                <a:solidFill>
                  <a:srgbClr val="000000"/>
                </a:solidFill>
                <a:latin typeface="Arial Unicode MS"/>
              </a:rPr>
              <a:t>宗</a:t>
            </a:r>
            <a:r>
              <a:rPr lang="zh-CN" altLang="en-US" dirty="0" smtClean="0">
                <a:solidFill>
                  <a:srgbClr val="000000"/>
                </a:solidFill>
                <a:latin typeface="Arial Unicode MS"/>
              </a:rPr>
              <a:t>勝</a:t>
            </a:r>
            <a:endParaRPr lang="zh-CN" altLang="en-US" dirty="0"/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TW" altLang="en-US" dirty="0" smtClean="0"/>
              <a:t>成</a:t>
            </a:r>
            <a:r>
              <a:rPr lang="zh-TW" altLang="en-US" dirty="0"/>
              <a:t>製修護一課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:          </a:t>
            </a:r>
            <a:r>
              <a:rPr lang="zh-CN" altLang="en-US" dirty="0" smtClean="0">
                <a:solidFill>
                  <a:srgbClr val="000000"/>
                </a:solidFill>
                <a:latin typeface="Arial Unicode MS"/>
              </a:rPr>
              <a:t>霍</a:t>
            </a:r>
            <a:r>
              <a:rPr lang="zh-CN" altLang="en-US" dirty="0">
                <a:solidFill>
                  <a:srgbClr val="000000"/>
                </a:solidFill>
                <a:latin typeface="Arial Unicode MS"/>
              </a:rPr>
              <a:t>光輝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TW" altLang="en-US" dirty="0"/>
              <a:t>配件組裝一課</a:t>
            </a:r>
            <a:r>
              <a:rPr lang="en-US" altLang="zh-TW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:          </a:t>
            </a:r>
            <a:r>
              <a:rPr lang="zh-CN" altLang="en-US" dirty="0" smtClean="0">
                <a:solidFill>
                  <a:srgbClr val="000000"/>
                </a:solidFill>
                <a:latin typeface="Arial Unicode MS"/>
              </a:rPr>
              <a:t>劉軍</a:t>
            </a:r>
            <a:endParaRPr lang="en-US" altLang="zh-CN" dirty="0" smtClean="0">
              <a:solidFill>
                <a:srgbClr val="000000"/>
              </a:solidFill>
              <a:latin typeface="Arial Unicode MS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TW" altLang="en-US" dirty="0" smtClean="0"/>
              <a:t>配件</a:t>
            </a:r>
            <a:r>
              <a:rPr lang="zh-TW" altLang="en-US" dirty="0"/>
              <a:t>組</a:t>
            </a:r>
            <a:r>
              <a:rPr lang="zh-TW" altLang="en-US" dirty="0" smtClean="0"/>
              <a:t>裝</a:t>
            </a:r>
            <a:r>
              <a:rPr lang="zh-CN" altLang="en-US" dirty="0" smtClean="0"/>
              <a:t>二</a:t>
            </a:r>
            <a:r>
              <a:rPr lang="zh-TW" altLang="en-US" dirty="0" smtClean="0"/>
              <a:t>課</a:t>
            </a:r>
            <a:r>
              <a:rPr lang="zh-TW" altLang="en-US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：        </a:t>
            </a:r>
            <a:r>
              <a:rPr lang="zh-CN" altLang="en-US" dirty="0" smtClean="0"/>
              <a:t>段裕</a:t>
            </a:r>
            <a:endParaRPr lang="en-US" altLang="zh-CN" dirty="0"/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TW" altLang="en-US" dirty="0" smtClean="0"/>
              <a:t>成</a:t>
            </a:r>
            <a:r>
              <a:rPr lang="zh-TW" altLang="en-US" dirty="0"/>
              <a:t>製修</a:t>
            </a:r>
            <a:r>
              <a:rPr lang="zh-TW" altLang="en-US" dirty="0" smtClean="0"/>
              <a:t>護</a:t>
            </a:r>
            <a:r>
              <a:rPr lang="zh-CN" altLang="en-US" dirty="0" smtClean="0"/>
              <a:t>二</a:t>
            </a:r>
            <a:r>
              <a:rPr lang="zh-TW" altLang="en-US" dirty="0" smtClean="0"/>
              <a:t>課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</a:rPr>
              <a:t>:          </a:t>
            </a:r>
            <a:r>
              <a:rPr lang="zh-CN" altLang="en-US" dirty="0" smtClean="0"/>
              <a:t>周</a:t>
            </a:r>
            <a:r>
              <a:rPr lang="zh-CN" altLang="en-US" dirty="0"/>
              <a:t>笑輝 </a:t>
            </a:r>
          </a:p>
        </p:txBody>
      </p:sp>
    </p:spTree>
    <p:extLst>
      <p:ext uri="{BB962C8B-B14F-4D97-AF65-F5344CB8AC3E}">
        <p14:creationId xmlns:p14="http://schemas.microsoft.com/office/powerpoint/2010/main" val="3349261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240484"/>
            <a:ext cx="4320480" cy="318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23770" y="218030"/>
            <a:ext cx="8058229" cy="504800"/>
          </a:xfrm>
          <a:prstGeom prst="rect">
            <a:avLst/>
          </a:prstGeom>
        </p:spPr>
        <p:txBody>
          <a:bodyPr/>
          <a:lstStyle/>
          <a:p>
            <a:pPr eaLnBrk="0" hangingPunct="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执行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改善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x1</a:t>
            </a:r>
            <a:r>
              <a:rPr kumimoji="0" lang="zh-CN" alt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——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维修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KP Defect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信息管控改善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右箭头 9"/>
          <p:cNvSpPr/>
          <p:nvPr/>
        </p:nvSpPr>
        <p:spPr bwMode="auto">
          <a:xfrm>
            <a:off x="5681663" y="836712"/>
            <a:ext cx="2700337" cy="90170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>
                <a:solidFill>
                  <a:schemeClr val="tx1"/>
                </a:solidFill>
                <a:cs typeface="Arial Unicode MS" pitchFamily="34" charset="-120"/>
              </a:rPr>
              <a:t>改善后</a:t>
            </a:r>
          </a:p>
        </p:txBody>
      </p:sp>
      <p:sp>
        <p:nvSpPr>
          <p:cNvPr id="10" name="右箭头 6"/>
          <p:cNvSpPr/>
          <p:nvPr/>
        </p:nvSpPr>
        <p:spPr bwMode="auto">
          <a:xfrm>
            <a:off x="682625" y="836712"/>
            <a:ext cx="2698750" cy="901700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cs typeface="Arial Unicode MS" pitchFamily="34" charset="-120"/>
              </a:rPr>
              <a:t>改善前</a:t>
            </a:r>
          </a:p>
        </p:txBody>
      </p:sp>
      <p:sp>
        <p:nvSpPr>
          <p:cNvPr id="13" name="TextBox 7"/>
          <p:cNvSpPr txBox="1"/>
          <p:nvPr/>
        </p:nvSpPr>
        <p:spPr bwMode="auto">
          <a:xfrm>
            <a:off x="219075" y="1735237"/>
            <a:ext cx="3929063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IMES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系统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key in defect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信息，修护手动填写不良小白条后与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PMC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更换良品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 bwMode="auto">
          <a:xfrm>
            <a:off x="4644009" y="1735237"/>
            <a:ext cx="4320480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IMES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增加信息栏位和打印选项，修护可以根据系统信息打印小白条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爆炸形 1 1"/>
          <p:cNvSpPr/>
          <p:nvPr/>
        </p:nvSpPr>
        <p:spPr>
          <a:xfrm>
            <a:off x="7884368" y="4869160"/>
            <a:ext cx="1259632" cy="79208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" y="2394144"/>
            <a:ext cx="3929063" cy="301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81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23770" y="218030"/>
            <a:ext cx="8058229" cy="504800"/>
          </a:xfrm>
          <a:prstGeom prst="rect">
            <a:avLst/>
          </a:prstGeom>
        </p:spPr>
        <p:txBody>
          <a:bodyPr/>
          <a:lstStyle/>
          <a:p>
            <a:pPr eaLnBrk="0" hangingPunct="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执行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改善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x2</a:t>
            </a:r>
            <a:r>
              <a:rPr kumimoji="0" lang="zh-CN" alt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——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维修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KP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更换查询信息管控改善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右箭头 9"/>
          <p:cNvSpPr/>
          <p:nvPr/>
        </p:nvSpPr>
        <p:spPr bwMode="auto">
          <a:xfrm>
            <a:off x="5681663" y="836712"/>
            <a:ext cx="2700337" cy="90170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>
                <a:solidFill>
                  <a:schemeClr val="tx1"/>
                </a:solidFill>
                <a:cs typeface="Arial Unicode MS" pitchFamily="34" charset="-120"/>
              </a:rPr>
              <a:t>改善后</a:t>
            </a:r>
          </a:p>
        </p:txBody>
      </p:sp>
      <p:sp>
        <p:nvSpPr>
          <p:cNvPr id="10" name="右箭头 6"/>
          <p:cNvSpPr/>
          <p:nvPr/>
        </p:nvSpPr>
        <p:spPr bwMode="auto">
          <a:xfrm>
            <a:off x="682625" y="836712"/>
            <a:ext cx="2698750" cy="901700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cs typeface="Arial Unicode MS" pitchFamily="34" charset="-120"/>
              </a:rPr>
              <a:t>改善前</a:t>
            </a:r>
          </a:p>
        </p:txBody>
      </p:sp>
      <p:sp>
        <p:nvSpPr>
          <p:cNvPr id="13" name="TextBox 7"/>
          <p:cNvSpPr txBox="1"/>
          <p:nvPr/>
        </p:nvSpPr>
        <p:spPr bwMode="auto">
          <a:xfrm>
            <a:off x="219075" y="1735237"/>
            <a:ext cx="3929063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IMES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系统不能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By  parts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类别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机型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Summary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修护更换材料信息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 bwMode="auto">
          <a:xfrm>
            <a:off x="4644009" y="1735237"/>
            <a:ext cx="4320480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IMES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“维修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KP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更换查询界面”增加“</a:t>
            </a:r>
            <a:r>
              <a:rPr lang="en-US" altLang="zh-C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Majorpart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&amp; Family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”两个栏位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5" y="2453127"/>
            <a:ext cx="3936013" cy="263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658567"/>
            <a:ext cx="4320479" cy="242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6372200" y="3717033"/>
            <a:ext cx="1080120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23770" y="218030"/>
            <a:ext cx="8058229" cy="504800"/>
          </a:xfrm>
          <a:prstGeom prst="rect">
            <a:avLst/>
          </a:prstGeom>
        </p:spPr>
        <p:txBody>
          <a:bodyPr/>
          <a:lstStyle/>
          <a:p>
            <a:pPr eaLnBrk="0" hangingPunct="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执行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改善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x3</a:t>
            </a:r>
            <a:r>
              <a:rPr kumimoji="0" lang="zh-CN" alt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——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待互判材料查询信息管控改善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右箭头 9"/>
          <p:cNvSpPr/>
          <p:nvPr/>
        </p:nvSpPr>
        <p:spPr bwMode="auto">
          <a:xfrm>
            <a:off x="5508104" y="836712"/>
            <a:ext cx="2700337" cy="90170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>
                <a:solidFill>
                  <a:schemeClr val="tx1"/>
                </a:solidFill>
                <a:cs typeface="Arial Unicode MS" pitchFamily="34" charset="-120"/>
              </a:rPr>
              <a:t>改善后</a:t>
            </a:r>
          </a:p>
        </p:txBody>
      </p:sp>
      <p:sp>
        <p:nvSpPr>
          <p:cNvPr id="10" name="右箭头 6"/>
          <p:cNvSpPr/>
          <p:nvPr/>
        </p:nvSpPr>
        <p:spPr bwMode="auto">
          <a:xfrm>
            <a:off x="682625" y="836712"/>
            <a:ext cx="2698750" cy="901700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cs typeface="Arial Unicode MS" pitchFamily="34" charset="-120"/>
              </a:rPr>
              <a:t>改善前</a:t>
            </a:r>
          </a:p>
        </p:txBody>
      </p:sp>
      <p:sp>
        <p:nvSpPr>
          <p:cNvPr id="13" name="TextBox 7"/>
          <p:cNvSpPr txBox="1"/>
          <p:nvPr/>
        </p:nvSpPr>
        <p:spPr bwMode="auto">
          <a:xfrm>
            <a:off x="219075" y="1735237"/>
            <a:ext cx="3929063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护已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Change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但还未互判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Parts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未纳入系统管控，不能查询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 bwMode="auto">
          <a:xfrm>
            <a:off x="4788025" y="1735237"/>
            <a:ext cx="3960439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对修护待互判材料建立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IMES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系统管控机制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8" y="2636912"/>
            <a:ext cx="868288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24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23770" y="218030"/>
            <a:ext cx="8058229" cy="504800"/>
          </a:xfrm>
          <a:prstGeom prst="rect">
            <a:avLst/>
          </a:prstGeom>
        </p:spPr>
        <p:txBody>
          <a:bodyPr/>
          <a:lstStyle/>
          <a:p>
            <a:pPr eaLnBrk="0" hangingPunct="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执行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改善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x4</a:t>
            </a:r>
            <a:r>
              <a:rPr kumimoji="0" lang="zh-CN" alt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——Defect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材料互判系统管控改善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右箭头 9"/>
          <p:cNvSpPr/>
          <p:nvPr/>
        </p:nvSpPr>
        <p:spPr bwMode="auto">
          <a:xfrm>
            <a:off x="2474639" y="2060848"/>
            <a:ext cx="2700337" cy="90170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cs typeface="Arial Unicode MS" pitchFamily="34" charset="-120"/>
              </a:rPr>
              <a:t>改善后</a:t>
            </a:r>
          </a:p>
        </p:txBody>
      </p:sp>
      <p:sp>
        <p:nvSpPr>
          <p:cNvPr id="10" name="右箭头 6"/>
          <p:cNvSpPr/>
          <p:nvPr/>
        </p:nvSpPr>
        <p:spPr bwMode="auto">
          <a:xfrm>
            <a:off x="2474639" y="692696"/>
            <a:ext cx="2698750" cy="901700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cs typeface="Arial Unicode MS" pitchFamily="34" charset="-120"/>
              </a:rPr>
              <a:t>改善前</a:t>
            </a:r>
          </a:p>
        </p:txBody>
      </p:sp>
      <p:sp>
        <p:nvSpPr>
          <p:cNvPr id="13" name="TextBox 7"/>
          <p:cNvSpPr txBox="1"/>
          <p:nvPr/>
        </p:nvSpPr>
        <p:spPr bwMode="auto">
          <a:xfrm>
            <a:off x="2195736" y="1628800"/>
            <a:ext cx="324036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不良材料互判通过纸档记录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 bwMode="auto">
          <a:xfrm>
            <a:off x="4820672" y="3051586"/>
            <a:ext cx="421582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Defect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材料互判后系统分类统计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4" y="3501009"/>
            <a:ext cx="4601598" cy="288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72" y="3501009"/>
            <a:ext cx="4215824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/>
          <p:nvPr/>
        </p:nvSpPr>
        <p:spPr bwMode="auto">
          <a:xfrm>
            <a:off x="530481" y="3068960"/>
            <a:ext cx="421582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Defect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材料互判建立系统管控机制</a:t>
            </a:r>
            <a:endParaRPr lang="zh-CN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22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11"/>
          <p:cNvSpPr>
            <a:spLocks noChangeArrowheads="1"/>
          </p:cNvSpPr>
          <p:nvPr/>
        </p:nvSpPr>
        <p:spPr bwMode="auto">
          <a:xfrm>
            <a:off x="467544" y="829161"/>
            <a:ext cx="53131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u="sng" dirty="0">
                <a:solidFill>
                  <a:srgbClr val="C00000"/>
                </a:solidFill>
              </a:rPr>
              <a:t>追踪改善流程，确认改善成效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3320" y="115888"/>
            <a:ext cx="2527044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效果确认</a:t>
            </a:r>
          </a:p>
        </p:txBody>
      </p:sp>
      <p:pic>
        <p:nvPicPr>
          <p:cNvPr id="40089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1"/>
            <a:ext cx="8828062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09304"/>
              </p:ext>
            </p:extLst>
          </p:nvPr>
        </p:nvGraphicFramePr>
        <p:xfrm>
          <a:off x="7380312" y="450350"/>
          <a:ext cx="1443473" cy="108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6" name="包装程序外壳对象" showAsIcon="1" r:id="rId4" imgW="914400" imgH="685800" progId="Package">
                  <p:embed/>
                </p:oleObj>
              </mc:Choice>
              <mc:Fallback>
                <p:oleObj name="包装程序外壳对象" showAsIcon="1" r:id="rId4" imgW="9144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0312" y="450350"/>
                        <a:ext cx="1443473" cy="108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11"/>
          <p:cNvSpPr>
            <a:spLocks noChangeArrowheads="1"/>
          </p:cNvSpPr>
          <p:nvPr/>
        </p:nvSpPr>
        <p:spPr bwMode="auto">
          <a:xfrm>
            <a:off x="467544" y="829161"/>
            <a:ext cx="53131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C00000"/>
                </a:solidFill>
              </a:rPr>
              <a:t>IMES</a:t>
            </a:r>
            <a:r>
              <a:rPr lang="zh-CN" altLang="en-US" b="1" u="sng" dirty="0" smtClean="0">
                <a:solidFill>
                  <a:srgbClr val="C00000"/>
                </a:solidFill>
              </a:rPr>
              <a:t>新增管控界面：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3319" y="115888"/>
            <a:ext cx="4746753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en-US" altLang="zh-CN" sz="3200" b="1" noProof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Gating item </a:t>
            </a:r>
            <a:r>
              <a:rPr kumimoji="0" lang="zh-CN" altLang="en-US" sz="3200" b="1" noProof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持续改善</a:t>
            </a:r>
            <a:endParaRPr kumimoji="0"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Arial Unicode MS" pitchFamily="34" charset="-120"/>
              <a:cs typeface="+mj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8425"/>
            <a:ext cx="2419350" cy="1876425"/>
          </a:xfrm>
          <a:prstGeom prst="rect">
            <a:avLst/>
          </a:prstGeom>
        </p:spPr>
      </p:pic>
      <p:pic>
        <p:nvPicPr>
          <p:cNvPr id="46082" name="圖片 3" descr="image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40704"/>
            <a:ext cx="7272808" cy="30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/>
          <p:nvPr/>
        </p:nvSpPr>
        <p:spPr bwMode="auto">
          <a:xfrm>
            <a:off x="622321" y="2001614"/>
            <a:ext cx="7262047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料</a:t>
            </a:r>
            <a:r>
              <a:rPr lang="zh-CN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件没有结合系统前就发现</a:t>
            </a:r>
            <a:r>
              <a:rPr lang="zh-CN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不良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时（如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HDD copy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发现不良），</a:t>
            </a:r>
            <a:r>
              <a:rPr lang="zh-CN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</a:t>
            </a:r>
            <a:r>
              <a:rPr lang="zh-CN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加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个界面（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KP </a:t>
            </a:r>
            <a:r>
              <a:rPr lang="en-US" altLang="zh-TW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OFFline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Collection Defect</a:t>
            </a:r>
            <a:r>
              <a:rPr lang="zh-CN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）收集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CT </a:t>
            </a:r>
            <a:r>
              <a:rPr lang="zh-CN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码进入系统管控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890450"/>
              </p:ext>
            </p:extLst>
          </p:nvPr>
        </p:nvGraphicFramePr>
        <p:xfrm>
          <a:off x="5436096" y="670927"/>
          <a:ext cx="1352840" cy="1014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包装程序外壳对象" showAsIcon="1" r:id="rId5" imgW="914400" imgH="685800" progId="Package">
                  <p:embed/>
                </p:oleObj>
              </mc:Choice>
              <mc:Fallback>
                <p:oleObj name="包装程序外壳对象" showAsIcon="1" r:id="rId5" imgW="9144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6096" y="670927"/>
                        <a:ext cx="1352840" cy="1014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3320" y="115888"/>
            <a:ext cx="8347152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效果确认</a:t>
            </a:r>
          </a:p>
        </p:txBody>
      </p:sp>
      <p:pic>
        <p:nvPicPr>
          <p:cNvPr id="45058" name="圖片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6" y="1268760"/>
            <a:ext cx="8011090" cy="431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爆炸形 1 9"/>
          <p:cNvSpPr/>
          <p:nvPr/>
        </p:nvSpPr>
        <p:spPr>
          <a:xfrm>
            <a:off x="2386027" y="1412776"/>
            <a:ext cx="4032448" cy="275565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NTF</a:t>
            </a:r>
            <a:r>
              <a:rPr lang="zh-CN" altLang="en-US" b="1" dirty="0" smtClean="0">
                <a:solidFill>
                  <a:srgbClr val="00B05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材料未复判为良品时不能上线使用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67544" y="829161"/>
            <a:ext cx="67687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C00000"/>
                </a:solidFill>
              </a:rPr>
              <a:t>IMES</a:t>
            </a:r>
            <a:r>
              <a:rPr lang="zh-CN" altLang="en-US" b="1" u="sng" dirty="0" smtClean="0">
                <a:solidFill>
                  <a:srgbClr val="C00000"/>
                </a:solidFill>
              </a:rPr>
              <a:t>对互判</a:t>
            </a:r>
            <a:r>
              <a:rPr lang="en-US" altLang="zh-CN" b="1" u="sng" dirty="0" smtClean="0">
                <a:solidFill>
                  <a:srgbClr val="C00000"/>
                </a:solidFill>
              </a:rPr>
              <a:t>NTF</a:t>
            </a:r>
            <a:r>
              <a:rPr lang="zh-CN" altLang="en-US" b="1" u="sng" dirty="0" smtClean="0">
                <a:solidFill>
                  <a:srgbClr val="C00000"/>
                </a:solidFill>
              </a:rPr>
              <a:t>材料二次上线设立卡站追溯机制：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8" name="文字方塊 67"/>
          <p:cNvSpPr txBox="1">
            <a:spLocks noChangeArrowheads="1"/>
          </p:cNvSpPr>
          <p:nvPr/>
        </p:nvSpPr>
        <p:spPr bwMode="auto">
          <a:xfrm rot="-1560000">
            <a:off x="7275224" y="475217"/>
            <a:ext cx="1050680" cy="10772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達成</a:t>
            </a:r>
            <a:endParaRPr lang="en-US" altLang="zh-CN" sz="32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 eaLnBrk="1" hangingPunct="1"/>
            <a:r>
              <a:rPr lang="zh-CN" altLang="en-US" sz="3200" dirty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目標</a:t>
            </a:r>
            <a:endParaRPr lang="zh-TW" altLang="en-US" sz="32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3320" y="115888"/>
            <a:ext cx="5527440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标准化</a:t>
            </a: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 flipH="1">
            <a:off x="3647442" y="1994091"/>
            <a:ext cx="995190" cy="833245"/>
          </a:xfrm>
          <a:prstGeom prst="curvedRightArrow">
            <a:avLst>
              <a:gd name="adj1" fmla="val 16542"/>
              <a:gd name="adj2" fmla="val 38977"/>
              <a:gd name="adj3" fmla="val 33910"/>
            </a:avLst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2364" tIns="46182" rIns="92364" bIns="46182" anchor="ctr"/>
          <a:lstStyle/>
          <a:p>
            <a:endParaRPr lang="zh-CN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1739598" y="2029008"/>
            <a:ext cx="995190" cy="834832"/>
          </a:xfrm>
          <a:prstGeom prst="curvedRightArrow">
            <a:avLst>
              <a:gd name="adj1" fmla="val 19583"/>
              <a:gd name="adj2" fmla="val 44676"/>
              <a:gd name="adj3" fmla="val 33652"/>
            </a:avLst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2364" tIns="46182" rIns="92364" bIns="46182" anchor="ctr"/>
          <a:lstStyle/>
          <a:p>
            <a:endParaRPr lang="zh-CN" altLang="en-US"/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1679284" y="3036838"/>
            <a:ext cx="3003028" cy="2771133"/>
            <a:chOff x="862" y="713"/>
            <a:chExt cx="3780" cy="3490"/>
          </a:xfrm>
        </p:grpSpPr>
        <p:grpSp>
          <p:nvGrpSpPr>
            <p:cNvPr id="16" name="Group 5"/>
            <p:cNvGrpSpPr>
              <a:grpSpLocks/>
            </p:cNvGrpSpPr>
            <p:nvPr/>
          </p:nvGrpSpPr>
          <p:grpSpPr bwMode="auto">
            <a:xfrm>
              <a:off x="1082" y="2210"/>
              <a:ext cx="3406" cy="1993"/>
              <a:chOff x="1082" y="2355"/>
              <a:chExt cx="3406" cy="1993"/>
            </a:xfrm>
          </p:grpSpPr>
          <p:sp>
            <p:nvSpPr>
              <p:cNvPr id="29" name="Freeform 6"/>
              <p:cNvSpPr>
                <a:spLocks/>
              </p:cNvSpPr>
              <p:nvPr/>
            </p:nvSpPr>
            <p:spPr bwMode="gray">
              <a:xfrm>
                <a:off x="1082" y="3026"/>
                <a:ext cx="1338" cy="1322"/>
              </a:xfrm>
              <a:custGeom>
                <a:avLst/>
                <a:gdLst>
                  <a:gd name="T0" fmla="*/ 57 w 1323"/>
                  <a:gd name="T1" fmla="*/ 367 h 1322"/>
                  <a:gd name="T2" fmla="*/ 1416 w 1323"/>
                  <a:gd name="T3" fmla="*/ 1322 h 1322"/>
                  <a:gd name="T4" fmla="*/ 1416 w 1323"/>
                  <a:gd name="T5" fmla="*/ 974 h 1322"/>
                  <a:gd name="T6" fmla="*/ 0 w 1323"/>
                  <a:gd name="T7" fmla="*/ 0 h 1322"/>
                  <a:gd name="T8" fmla="*/ 57 w 1323"/>
                  <a:gd name="T9" fmla="*/ 367 h 13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23"/>
                  <a:gd name="T16" fmla="*/ 0 h 1322"/>
                  <a:gd name="T17" fmla="*/ 1323 w 1323"/>
                  <a:gd name="T18" fmla="*/ 1322 h 13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gray">
              <a:xfrm>
                <a:off x="2405" y="2924"/>
                <a:ext cx="2083" cy="1418"/>
              </a:xfrm>
              <a:custGeom>
                <a:avLst/>
                <a:gdLst>
                  <a:gd name="T0" fmla="*/ 0 w 2083"/>
                  <a:gd name="T1" fmla="*/ 1070 h 1418"/>
                  <a:gd name="T2" fmla="*/ 2083 w 2083"/>
                  <a:gd name="T3" fmla="*/ 0 h 1418"/>
                  <a:gd name="T4" fmla="*/ 2045 w 2083"/>
                  <a:gd name="T5" fmla="*/ 355 h 1418"/>
                  <a:gd name="T6" fmla="*/ 7 w 2083"/>
                  <a:gd name="T7" fmla="*/ 1418 h 1418"/>
                  <a:gd name="T8" fmla="*/ 0 w 2083"/>
                  <a:gd name="T9" fmla="*/ 107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3"/>
                  <a:gd name="T16" fmla="*/ 0 h 1418"/>
                  <a:gd name="T17" fmla="*/ 2083 w 2083"/>
                  <a:gd name="T18" fmla="*/ 1418 h 14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gray">
              <a:xfrm>
                <a:off x="1082" y="2355"/>
                <a:ext cx="3406" cy="1639"/>
              </a:xfrm>
              <a:custGeom>
                <a:avLst/>
                <a:gdLst>
                  <a:gd name="T0" fmla="*/ 1323 w 3406"/>
                  <a:gd name="T1" fmla="*/ 1639 h 1639"/>
                  <a:gd name="T2" fmla="*/ 0 w 3406"/>
                  <a:gd name="T3" fmla="*/ 671 h 1639"/>
                  <a:gd name="T4" fmla="*/ 1969 w 3406"/>
                  <a:gd name="T5" fmla="*/ 0 h 1639"/>
                  <a:gd name="T6" fmla="*/ 3406 w 3406"/>
                  <a:gd name="T7" fmla="*/ 569 h 1639"/>
                  <a:gd name="T8" fmla="*/ 1323 w 3406"/>
                  <a:gd name="T9" fmla="*/ 1639 h 16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06"/>
                  <a:gd name="T16" fmla="*/ 0 h 1639"/>
                  <a:gd name="T17" fmla="*/ 3406 w 3406"/>
                  <a:gd name="T18" fmla="*/ 1639 h 16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7" name="Group 9"/>
            <p:cNvGrpSpPr>
              <a:grpSpLocks/>
            </p:cNvGrpSpPr>
            <p:nvPr/>
          </p:nvGrpSpPr>
          <p:grpSpPr bwMode="auto">
            <a:xfrm>
              <a:off x="1009" y="1723"/>
              <a:ext cx="3527" cy="1993"/>
              <a:chOff x="1082" y="2355"/>
              <a:chExt cx="3406" cy="1993"/>
            </a:xfrm>
          </p:grpSpPr>
          <p:sp>
            <p:nvSpPr>
              <p:cNvPr id="26" name="Freeform 10"/>
              <p:cNvSpPr>
                <a:spLocks/>
              </p:cNvSpPr>
              <p:nvPr/>
            </p:nvSpPr>
            <p:spPr bwMode="gray">
              <a:xfrm>
                <a:off x="1082" y="3026"/>
                <a:ext cx="1338" cy="1322"/>
              </a:xfrm>
              <a:custGeom>
                <a:avLst/>
                <a:gdLst>
                  <a:gd name="T0" fmla="*/ 57 w 1323"/>
                  <a:gd name="T1" fmla="*/ 367 h 1322"/>
                  <a:gd name="T2" fmla="*/ 1416 w 1323"/>
                  <a:gd name="T3" fmla="*/ 1322 h 1322"/>
                  <a:gd name="T4" fmla="*/ 1416 w 1323"/>
                  <a:gd name="T5" fmla="*/ 974 h 1322"/>
                  <a:gd name="T6" fmla="*/ 0 w 1323"/>
                  <a:gd name="T7" fmla="*/ 0 h 1322"/>
                  <a:gd name="T8" fmla="*/ 57 w 1323"/>
                  <a:gd name="T9" fmla="*/ 367 h 13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23"/>
                  <a:gd name="T16" fmla="*/ 0 h 1322"/>
                  <a:gd name="T17" fmla="*/ 1323 w 1323"/>
                  <a:gd name="T18" fmla="*/ 1322 h 13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gray">
              <a:xfrm>
                <a:off x="2405" y="2924"/>
                <a:ext cx="2083" cy="1418"/>
              </a:xfrm>
              <a:custGeom>
                <a:avLst/>
                <a:gdLst>
                  <a:gd name="T0" fmla="*/ 0 w 2083"/>
                  <a:gd name="T1" fmla="*/ 1070 h 1418"/>
                  <a:gd name="T2" fmla="*/ 2083 w 2083"/>
                  <a:gd name="T3" fmla="*/ 0 h 1418"/>
                  <a:gd name="T4" fmla="*/ 2045 w 2083"/>
                  <a:gd name="T5" fmla="*/ 355 h 1418"/>
                  <a:gd name="T6" fmla="*/ 7 w 2083"/>
                  <a:gd name="T7" fmla="*/ 1418 h 1418"/>
                  <a:gd name="T8" fmla="*/ 0 w 2083"/>
                  <a:gd name="T9" fmla="*/ 107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3"/>
                  <a:gd name="T16" fmla="*/ 0 h 1418"/>
                  <a:gd name="T17" fmla="*/ 2083 w 2083"/>
                  <a:gd name="T18" fmla="*/ 1418 h 14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gray">
              <a:xfrm>
                <a:off x="1082" y="2355"/>
                <a:ext cx="3406" cy="1639"/>
              </a:xfrm>
              <a:custGeom>
                <a:avLst/>
                <a:gdLst>
                  <a:gd name="T0" fmla="*/ 1323 w 3406"/>
                  <a:gd name="T1" fmla="*/ 1639 h 1639"/>
                  <a:gd name="T2" fmla="*/ 0 w 3406"/>
                  <a:gd name="T3" fmla="*/ 671 h 1639"/>
                  <a:gd name="T4" fmla="*/ 1969 w 3406"/>
                  <a:gd name="T5" fmla="*/ 0 h 1639"/>
                  <a:gd name="T6" fmla="*/ 3406 w 3406"/>
                  <a:gd name="T7" fmla="*/ 569 h 1639"/>
                  <a:gd name="T8" fmla="*/ 1323 w 3406"/>
                  <a:gd name="T9" fmla="*/ 1639 h 16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06"/>
                  <a:gd name="T16" fmla="*/ 0 h 1639"/>
                  <a:gd name="T17" fmla="*/ 3406 w 3406"/>
                  <a:gd name="T18" fmla="*/ 1639 h 16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935" y="1219"/>
              <a:ext cx="3653" cy="1993"/>
              <a:chOff x="1082" y="2355"/>
              <a:chExt cx="3406" cy="1993"/>
            </a:xfrm>
          </p:grpSpPr>
          <p:sp>
            <p:nvSpPr>
              <p:cNvPr id="23" name="Freeform 14"/>
              <p:cNvSpPr>
                <a:spLocks/>
              </p:cNvSpPr>
              <p:nvPr/>
            </p:nvSpPr>
            <p:spPr bwMode="gray">
              <a:xfrm>
                <a:off x="1082" y="3026"/>
                <a:ext cx="1338" cy="1322"/>
              </a:xfrm>
              <a:custGeom>
                <a:avLst/>
                <a:gdLst>
                  <a:gd name="T0" fmla="*/ 57 w 1323"/>
                  <a:gd name="T1" fmla="*/ 367 h 1322"/>
                  <a:gd name="T2" fmla="*/ 1416 w 1323"/>
                  <a:gd name="T3" fmla="*/ 1322 h 1322"/>
                  <a:gd name="T4" fmla="*/ 1416 w 1323"/>
                  <a:gd name="T5" fmla="*/ 974 h 1322"/>
                  <a:gd name="T6" fmla="*/ 0 w 1323"/>
                  <a:gd name="T7" fmla="*/ 0 h 1322"/>
                  <a:gd name="T8" fmla="*/ 57 w 1323"/>
                  <a:gd name="T9" fmla="*/ 367 h 13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23"/>
                  <a:gd name="T16" fmla="*/ 0 h 1322"/>
                  <a:gd name="T17" fmla="*/ 1323 w 1323"/>
                  <a:gd name="T18" fmla="*/ 1322 h 13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gray">
              <a:xfrm>
                <a:off x="2405" y="2924"/>
                <a:ext cx="2083" cy="1418"/>
              </a:xfrm>
              <a:custGeom>
                <a:avLst/>
                <a:gdLst>
                  <a:gd name="T0" fmla="*/ 0 w 2083"/>
                  <a:gd name="T1" fmla="*/ 1070 h 1418"/>
                  <a:gd name="T2" fmla="*/ 2083 w 2083"/>
                  <a:gd name="T3" fmla="*/ 0 h 1418"/>
                  <a:gd name="T4" fmla="*/ 2045 w 2083"/>
                  <a:gd name="T5" fmla="*/ 355 h 1418"/>
                  <a:gd name="T6" fmla="*/ 7 w 2083"/>
                  <a:gd name="T7" fmla="*/ 1418 h 1418"/>
                  <a:gd name="T8" fmla="*/ 0 w 2083"/>
                  <a:gd name="T9" fmla="*/ 107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3"/>
                  <a:gd name="T16" fmla="*/ 0 h 1418"/>
                  <a:gd name="T17" fmla="*/ 2083 w 2083"/>
                  <a:gd name="T18" fmla="*/ 1418 h 14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gray">
              <a:xfrm>
                <a:off x="1082" y="2355"/>
                <a:ext cx="3406" cy="1639"/>
              </a:xfrm>
              <a:custGeom>
                <a:avLst/>
                <a:gdLst>
                  <a:gd name="T0" fmla="*/ 1323 w 3406"/>
                  <a:gd name="T1" fmla="*/ 1639 h 1639"/>
                  <a:gd name="T2" fmla="*/ 0 w 3406"/>
                  <a:gd name="T3" fmla="*/ 671 h 1639"/>
                  <a:gd name="T4" fmla="*/ 1969 w 3406"/>
                  <a:gd name="T5" fmla="*/ 0 h 1639"/>
                  <a:gd name="T6" fmla="*/ 3406 w 3406"/>
                  <a:gd name="T7" fmla="*/ 569 h 1639"/>
                  <a:gd name="T8" fmla="*/ 1323 w 3406"/>
                  <a:gd name="T9" fmla="*/ 1639 h 16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06"/>
                  <a:gd name="T16" fmla="*/ 0 h 1639"/>
                  <a:gd name="T17" fmla="*/ 3406 w 3406"/>
                  <a:gd name="T18" fmla="*/ 1639 h 16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862" y="713"/>
              <a:ext cx="3780" cy="1993"/>
              <a:chOff x="1082" y="2355"/>
              <a:chExt cx="3406" cy="1993"/>
            </a:xfrm>
          </p:grpSpPr>
          <p:sp>
            <p:nvSpPr>
              <p:cNvPr id="20" name="Freeform 18"/>
              <p:cNvSpPr>
                <a:spLocks/>
              </p:cNvSpPr>
              <p:nvPr/>
            </p:nvSpPr>
            <p:spPr bwMode="gray">
              <a:xfrm>
                <a:off x="1082" y="3026"/>
                <a:ext cx="1338" cy="1322"/>
              </a:xfrm>
              <a:custGeom>
                <a:avLst/>
                <a:gdLst>
                  <a:gd name="T0" fmla="*/ 57 w 1323"/>
                  <a:gd name="T1" fmla="*/ 367 h 1322"/>
                  <a:gd name="T2" fmla="*/ 1416 w 1323"/>
                  <a:gd name="T3" fmla="*/ 1322 h 1322"/>
                  <a:gd name="T4" fmla="*/ 1416 w 1323"/>
                  <a:gd name="T5" fmla="*/ 974 h 1322"/>
                  <a:gd name="T6" fmla="*/ 0 w 1323"/>
                  <a:gd name="T7" fmla="*/ 0 h 1322"/>
                  <a:gd name="T8" fmla="*/ 57 w 1323"/>
                  <a:gd name="T9" fmla="*/ 367 h 13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23"/>
                  <a:gd name="T16" fmla="*/ 0 h 1322"/>
                  <a:gd name="T17" fmla="*/ 1323 w 1323"/>
                  <a:gd name="T18" fmla="*/ 1322 h 13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gray">
              <a:xfrm>
                <a:off x="2405" y="2924"/>
                <a:ext cx="2083" cy="1418"/>
              </a:xfrm>
              <a:custGeom>
                <a:avLst/>
                <a:gdLst>
                  <a:gd name="T0" fmla="*/ 0 w 2083"/>
                  <a:gd name="T1" fmla="*/ 1070 h 1418"/>
                  <a:gd name="T2" fmla="*/ 2083 w 2083"/>
                  <a:gd name="T3" fmla="*/ 0 h 1418"/>
                  <a:gd name="T4" fmla="*/ 2045 w 2083"/>
                  <a:gd name="T5" fmla="*/ 355 h 1418"/>
                  <a:gd name="T6" fmla="*/ 7 w 2083"/>
                  <a:gd name="T7" fmla="*/ 1418 h 1418"/>
                  <a:gd name="T8" fmla="*/ 0 w 2083"/>
                  <a:gd name="T9" fmla="*/ 107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3"/>
                  <a:gd name="T16" fmla="*/ 0 h 1418"/>
                  <a:gd name="T17" fmla="*/ 2083 w 2083"/>
                  <a:gd name="T18" fmla="*/ 1418 h 14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gray">
              <a:xfrm>
                <a:off x="1082" y="2355"/>
                <a:ext cx="3406" cy="1639"/>
              </a:xfrm>
              <a:custGeom>
                <a:avLst/>
                <a:gdLst>
                  <a:gd name="T0" fmla="*/ 1323 w 3406"/>
                  <a:gd name="T1" fmla="*/ 1639 h 1639"/>
                  <a:gd name="T2" fmla="*/ 0 w 3406"/>
                  <a:gd name="T3" fmla="*/ 671 h 1639"/>
                  <a:gd name="T4" fmla="*/ 1969 w 3406"/>
                  <a:gd name="T5" fmla="*/ 0 h 1639"/>
                  <a:gd name="T6" fmla="*/ 3406 w 3406"/>
                  <a:gd name="T7" fmla="*/ 569 h 1639"/>
                  <a:gd name="T8" fmla="*/ 1323 w 3406"/>
                  <a:gd name="T9" fmla="*/ 1639 h 16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06"/>
                  <a:gd name="T16" fmla="*/ 0 h 1639"/>
                  <a:gd name="T17" fmla="*/ 3406 w 3406"/>
                  <a:gd name="T18" fmla="*/ 1639 h 16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6D6D6"/>
                  </a:gs>
                  <a:gs pos="100000">
                    <a:srgbClr val="F8F8F8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32" name="AutoShape 21"/>
          <p:cNvSpPr>
            <a:spLocks/>
          </p:cNvSpPr>
          <p:nvPr/>
        </p:nvSpPr>
        <p:spPr bwMode="black">
          <a:xfrm>
            <a:off x="5508104" y="2636912"/>
            <a:ext cx="2736304" cy="288032"/>
          </a:xfrm>
          <a:prstGeom prst="callout2">
            <a:avLst>
              <a:gd name="adj1" fmla="val 21884"/>
              <a:gd name="adj2" fmla="val -2421"/>
              <a:gd name="adj3" fmla="val 21884"/>
              <a:gd name="adj4" fmla="val -14833"/>
              <a:gd name="adj5" fmla="val 359934"/>
              <a:gd name="adj6" fmla="val -45439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lIns="92364" tIns="46182" rIns="92364" bIns="46182" anchor="ctr"/>
          <a:lstStyle/>
          <a:p>
            <a:pPr eaLnBrk="0" hangingPunct="0"/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共享改善路径和</a:t>
            </a:r>
            <a:r>
              <a:rPr lang="en-US" altLang="zh-CN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IMES</a:t>
            </a:r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系统信息</a:t>
            </a:r>
            <a:endParaRPr lang="en-US" altLang="zh-CN" sz="1400" dirty="0" smtClean="0">
              <a:solidFill>
                <a:schemeClr val="hlink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3" name="AutoShape 22"/>
          <p:cNvSpPr>
            <a:spLocks/>
          </p:cNvSpPr>
          <p:nvPr/>
        </p:nvSpPr>
        <p:spPr bwMode="black">
          <a:xfrm>
            <a:off x="5394977" y="3140969"/>
            <a:ext cx="3209471" cy="504055"/>
          </a:xfrm>
          <a:prstGeom prst="callout2">
            <a:avLst>
              <a:gd name="adj1" fmla="val 22361"/>
              <a:gd name="adj2" fmla="val -2431"/>
              <a:gd name="adj3" fmla="val 22361"/>
              <a:gd name="adj4" fmla="val -15199"/>
              <a:gd name="adj5" fmla="val 157801"/>
              <a:gd name="adj6" fmla="val -30799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lIns="92364" tIns="46182" rIns="92364" bIns="46182" anchor="ctr"/>
          <a:lstStyle/>
          <a:p>
            <a:pPr eaLnBrk="0" hangingPunct="0"/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形成管控文件</a:t>
            </a:r>
            <a:endParaRPr lang="en-US" altLang="zh-CN" sz="1400" dirty="0">
              <a:solidFill>
                <a:schemeClr val="hlink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AutoShape 23"/>
          <p:cNvSpPr>
            <a:spLocks/>
          </p:cNvSpPr>
          <p:nvPr/>
        </p:nvSpPr>
        <p:spPr bwMode="black">
          <a:xfrm>
            <a:off x="5398151" y="4782683"/>
            <a:ext cx="3066517" cy="518992"/>
          </a:xfrm>
          <a:prstGeom prst="callout2">
            <a:avLst>
              <a:gd name="adj1" fmla="val 22088"/>
              <a:gd name="adj2" fmla="val -2486"/>
              <a:gd name="adj3" fmla="val 22088"/>
              <a:gd name="adj4" fmla="val -16468"/>
              <a:gd name="adj5" fmla="val 4296"/>
              <a:gd name="adj6" fmla="val -30866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lIns="92364" tIns="46182" rIns="92364" bIns="46182" anchor="ctr"/>
          <a:lstStyle/>
          <a:p>
            <a:pPr eaLnBrk="0" hangingPunct="0"/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为</a:t>
            </a:r>
            <a:r>
              <a:rPr lang="en-US" altLang="zh-CN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IQS</a:t>
            </a:r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系统提供准确数据支持</a:t>
            </a:r>
            <a:endParaRPr lang="en-US" altLang="zh-CN" sz="1400" dirty="0">
              <a:solidFill>
                <a:schemeClr val="hlink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AutoShape 24"/>
          <p:cNvSpPr>
            <a:spLocks/>
          </p:cNvSpPr>
          <p:nvPr/>
        </p:nvSpPr>
        <p:spPr bwMode="black">
          <a:xfrm>
            <a:off x="5398150" y="4019271"/>
            <a:ext cx="3062282" cy="503122"/>
          </a:xfrm>
          <a:prstGeom prst="callout2">
            <a:avLst>
              <a:gd name="adj1" fmla="val 22644"/>
              <a:gd name="adj2" fmla="val -2458"/>
              <a:gd name="adj3" fmla="val 22644"/>
              <a:gd name="adj4" fmla="val -16861"/>
              <a:gd name="adj5" fmla="val 97171"/>
              <a:gd name="adj6" fmla="val -31676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lIns="92364" tIns="46182" rIns="92364" bIns="46182" anchor="ctr"/>
          <a:lstStyle/>
          <a:p>
            <a:pPr eaLnBrk="0" hangingPunct="0"/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定期</a:t>
            </a:r>
            <a:r>
              <a:rPr lang="en-US" altLang="zh-CN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Review </a:t>
            </a:r>
            <a:r>
              <a:rPr lang="zh-CN" altLang="en-US" sz="1400" dirty="0" smtClean="0">
                <a:solidFill>
                  <a:schemeClr val="hlink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进度，持续追踪改善</a:t>
            </a:r>
            <a:endParaRPr lang="en-US" altLang="zh-CN" sz="1400" dirty="0">
              <a:solidFill>
                <a:schemeClr val="hlink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AutoShape 25"/>
          <p:cNvSpPr>
            <a:spLocks noChangeArrowheads="1"/>
          </p:cNvSpPr>
          <p:nvPr/>
        </p:nvSpPr>
        <p:spPr bwMode="gray">
          <a:xfrm rot="21055880">
            <a:off x="1249146" y="3236816"/>
            <a:ext cx="393632" cy="1920430"/>
          </a:xfrm>
          <a:prstGeom prst="upArrow">
            <a:avLst>
              <a:gd name="adj1" fmla="val 50194"/>
              <a:gd name="adj2" fmla="val 74947"/>
            </a:avLst>
          </a:prstGeom>
          <a:gradFill rotWithShape="1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92364" tIns="46182" rIns="92364" bIns="46182" anchor="ctr"/>
          <a:lstStyle/>
          <a:p>
            <a:endParaRPr lang="zh-CN" altLang="en-US"/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gray">
          <a:xfrm>
            <a:off x="1034910" y="5311197"/>
            <a:ext cx="1036760" cy="265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2364" tIns="46182" rIns="92364" bIns="46182">
            <a:spAutoFit/>
          </a:bodyPr>
          <a:lstStyle/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細明體" pitchFamily="49" charset="-120"/>
                <a:ea typeface="細明體" pitchFamily="49" charset="-120"/>
                <a:cs typeface="Arial Unicode MS" pitchFamily="34" charset="-120"/>
              </a:rPr>
              <a:t>持续开展</a:t>
            </a:r>
            <a:endParaRPr lang="en-US" altLang="zh-CN" sz="1600" dirty="0">
              <a:solidFill>
                <a:srgbClr val="000000"/>
              </a:solidFill>
              <a:latin typeface="細明體" pitchFamily="49" charset="-120"/>
              <a:ea typeface="細明體" pitchFamily="49" charset="-120"/>
              <a:cs typeface="Arial Unicode MS" pitchFamily="34" charset="-120"/>
            </a:endParaRPr>
          </a:p>
        </p:txBody>
      </p:sp>
      <p:pic>
        <p:nvPicPr>
          <p:cNvPr id="38" name="Picture 27" descr="num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88822" y="1070380"/>
            <a:ext cx="2449087" cy="276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5980578"/>
            <a:ext cx="2895600" cy="365125"/>
          </a:xfrm>
        </p:spPr>
        <p:txBody>
          <a:bodyPr/>
          <a:lstStyle/>
          <a:p>
            <a:pPr algn="ctr" rtl="0">
              <a:defRPr/>
            </a:pPr>
            <a:r>
              <a:rPr lang="en-US" altLang="zh-TW" sz="1200" kern="1200" dirty="0" err="1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Inventec</a:t>
            </a:r>
            <a:r>
              <a:rPr lang="en-US" altLang="zh-TW" sz="1200" kern="1200" dirty="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 Confidential</a:t>
            </a:r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4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5980578"/>
            <a:ext cx="2133600" cy="365125"/>
          </a:xfrm>
        </p:spPr>
        <p:txBody>
          <a:bodyPr/>
          <a:lstStyle/>
          <a:p>
            <a:pPr algn="r" rtl="0">
              <a:defRPr/>
            </a:pPr>
            <a:fld id="{FDAE5B72-DA01-4E35-91FF-471FC23B4706}" type="slidenum">
              <a:rPr lang="zh-TW" altLang="en-US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pPr algn="r" rtl="0">
                <a:defRPr/>
              </a:pPr>
              <a:t>17</a:t>
            </a:fld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083251"/>
              </p:ext>
            </p:extLst>
          </p:nvPr>
        </p:nvGraphicFramePr>
        <p:xfrm>
          <a:off x="5868144" y="477838"/>
          <a:ext cx="1797248" cy="134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演示文稿" showAsIcon="1" r:id="rId5" imgW="914400" imgH="685800" progId="PowerPoint.Show.12">
                  <p:embed/>
                </p:oleObj>
              </mc:Choice>
              <mc:Fallback>
                <p:oleObj name="演示文稿" showAsIcon="1" r:id="rId5" imgW="914400" imgH="6858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8144" y="477838"/>
                        <a:ext cx="1797248" cy="134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473320" y="115888"/>
            <a:ext cx="5527440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效益评估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(</a:t>
            </a:r>
            <a:r>
              <a:rPr kumimoji="0" lang="zh-CN" altLang="en-US" sz="3200" b="1" noProof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无形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效益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)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軟正黑體" pitchFamily="34" charset="-120"/>
              <a:ea typeface="Arial Unicode MS" pitchFamily="34" charset="-120"/>
              <a:cs typeface="+mj-cs"/>
            </a:endParaRPr>
          </a:p>
        </p:txBody>
      </p:sp>
      <p:graphicFrame>
        <p:nvGraphicFramePr>
          <p:cNvPr id="37" name="图示 4"/>
          <p:cNvGraphicFramePr/>
          <p:nvPr>
            <p:extLst>
              <p:ext uri="{D42A27DB-BD31-4B8C-83A1-F6EECF244321}">
                <p14:modId xmlns:p14="http://schemas.microsoft.com/office/powerpoint/2010/main" val="2163794641"/>
              </p:ext>
            </p:extLst>
          </p:nvPr>
        </p:nvGraphicFramePr>
        <p:xfrm>
          <a:off x="467544" y="908720"/>
          <a:ext cx="813690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3320" y="115888"/>
            <a:ext cx="5527440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组员贡献度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66014"/>
              </p:ext>
            </p:extLst>
          </p:nvPr>
        </p:nvGraphicFramePr>
        <p:xfrm>
          <a:off x="412527" y="679947"/>
          <a:ext cx="8191921" cy="4043784"/>
        </p:xfrm>
        <a:graphic>
          <a:graphicData uri="http://schemas.openxmlformats.org/drawingml/2006/table">
            <a:tbl>
              <a:tblPr/>
              <a:tblGrid>
                <a:gridCol w="1553789"/>
                <a:gridCol w="1553789"/>
                <a:gridCol w="2054454"/>
                <a:gridCol w="2058770"/>
                <a:gridCol w="971119"/>
              </a:tblGrid>
              <a:tr h="505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卡号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姓名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部门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贡献度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505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Leader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ICC115572</a:t>
                      </a:r>
                      <a:endParaRPr lang="en-GB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胥小林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制程质量管制二课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</a:tr>
              <a:tr h="505473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ICC100030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劉軍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配件組裝一課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</a:tr>
              <a:tr h="50547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ICC100580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堯宗勝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测试工程课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</a:tr>
              <a:tr h="50547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ICC100355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dirty="0" smtClean="0"/>
                        <a:t>賀家有 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生产信息课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</a:tr>
              <a:tr h="50547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ICC100044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霍光輝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成製修護一課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</a:tr>
              <a:tr h="50547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ICC13P295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周笑輝 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成製修護二課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</a:tr>
              <a:tr h="50547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ICC143007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段裕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配件組裝</a:t>
                      </a: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二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課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</a:tr>
            </a:tbl>
          </a:graphicData>
        </a:graphic>
      </p:graphicFrame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412527" y="5085184"/>
            <a:ext cx="65357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lnSpc>
                <a:spcPct val="80000"/>
              </a:lnSpc>
              <a:buClr>
                <a:srgbClr val="0000FF"/>
              </a:buClr>
              <a:buSzPct val="75000"/>
            </a:pPr>
            <a:endParaRPr lang="en-US" altLang="zh-CN" sz="1800" dirty="0"/>
          </a:p>
          <a:p>
            <a:pPr marL="266700" indent="-266700">
              <a:lnSpc>
                <a:spcPct val="80000"/>
              </a:lnSpc>
              <a:buClr>
                <a:srgbClr val="0000FF"/>
              </a:buClr>
              <a:buSzPct val="75000"/>
            </a:pPr>
            <a:r>
              <a:rPr lang="en-US" altLang="zh-CN" sz="1800" dirty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CN" altLang="en-US" sz="1800" dirty="0">
                <a:latin typeface="標楷體" pitchFamily="65" charset="-120"/>
                <a:ea typeface="標楷體" pitchFamily="65" charset="-120"/>
              </a:rPr>
              <a:t>贡献度低于 </a:t>
            </a:r>
            <a:r>
              <a:rPr lang="en-US" altLang="zh-CN" sz="1800" dirty="0">
                <a:latin typeface="標楷體" pitchFamily="65" charset="-120"/>
                <a:ea typeface="標楷體" pitchFamily="65" charset="-120"/>
              </a:rPr>
              <a:t>5%</a:t>
            </a:r>
            <a:r>
              <a:rPr lang="zh-CN" altLang="en-US" sz="1800" dirty="0">
                <a:latin typeface="標楷體" pitchFamily="65" charset="-120"/>
                <a:ea typeface="標楷體" pitchFamily="65" charset="-120"/>
              </a:rPr>
              <a:t>的不列入成员之列</a:t>
            </a:r>
          </a:p>
          <a:p>
            <a:pPr marL="266700" indent="-266700">
              <a:buClr>
                <a:srgbClr val="0000FF"/>
              </a:buClr>
              <a:buSzPct val="75000"/>
            </a:pPr>
            <a:r>
              <a:rPr lang="en-US" altLang="zh-TW" sz="1800" dirty="0">
                <a:latin typeface="標楷體" pitchFamily="65" charset="-120"/>
                <a:ea typeface="標楷體" pitchFamily="65" charset="-120"/>
              </a:rPr>
              <a:t>2.Leader + Members 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的贡献度总和 </a:t>
            </a:r>
            <a:r>
              <a:rPr lang="en-US" altLang="zh-TW" sz="1800" dirty="0">
                <a:latin typeface="標楷體" pitchFamily="65" charset="-120"/>
                <a:ea typeface="標楷體" pitchFamily="65" charset="-120"/>
              </a:rPr>
              <a:t>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ChangeArrowheads="1"/>
          </p:cNvSpPr>
          <p:nvPr/>
        </p:nvSpPr>
        <p:spPr bwMode="auto">
          <a:xfrm>
            <a:off x="1585913" y="500042"/>
            <a:ext cx="428148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altLang="zh-CN" sz="3200">
                <a:latin typeface="Calibri" pitchFamily="34" charset="0"/>
                <a:ea typeface="Arial Unicode MS" pitchFamily="34" charset="-122"/>
                <a:cs typeface="Arial Unicode MS" pitchFamily="34" charset="-122"/>
              </a:rPr>
              <a:t>Contents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547813" y="1266805"/>
            <a:ext cx="4605337" cy="0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881188" y="1428772"/>
            <a:ext cx="54991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  </a:t>
            </a:r>
            <a:r>
              <a:rPr lang="zh-CN" altLang="en-US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选定主题</a:t>
            </a:r>
            <a:endParaRPr lang="en-US" altLang="zh-CN" sz="2400" dirty="0" smtClean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  </a:t>
            </a:r>
            <a:r>
              <a:rPr lang="zh-CN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设定目标</a:t>
            </a:r>
            <a:endParaRPr lang="en-US" altLang="zh-CN" sz="2400" dirty="0" smtClean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3  </a:t>
            </a:r>
            <a:r>
              <a:rPr lang="zh-CN" altLang="en-US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专案进度</a:t>
            </a:r>
            <a:endParaRPr lang="en-US" altLang="zh-CN" sz="2400" dirty="0" smtClean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4  </a:t>
            </a:r>
            <a:r>
              <a:rPr lang="zh-CN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现状分析</a:t>
            </a:r>
            <a:endParaRPr lang="zh-CN" altLang="en-US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5</a:t>
            </a: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  </a:t>
            </a:r>
            <a:r>
              <a:rPr lang="zh-CN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拟定对策</a:t>
            </a:r>
            <a:endParaRPr lang="zh-CN" altLang="en-US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6  </a:t>
            </a:r>
            <a:r>
              <a:rPr lang="zh-CN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执行改善</a:t>
            </a:r>
            <a:endParaRPr lang="zh-CN" altLang="en-US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7  </a:t>
            </a:r>
            <a:r>
              <a:rPr lang="zh-CN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效果确认</a:t>
            </a:r>
            <a:endParaRPr lang="zh-CN" altLang="en-US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8</a:t>
            </a: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  </a:t>
            </a:r>
            <a:r>
              <a:rPr lang="zh-CN" altLang="en-US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标准化</a:t>
            </a: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9</a:t>
            </a: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  </a:t>
            </a:r>
            <a:r>
              <a:rPr lang="zh-CN" altLang="en-US" sz="2400" dirty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效益评估</a:t>
            </a:r>
            <a:endParaRPr lang="en-US" altLang="zh-CN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pPr marL="449263" indent="-449263">
              <a:spcBef>
                <a:spcPct val="15000"/>
              </a:spcBef>
              <a:buFont typeface="Arial Unicode MS" pitchFamily="34" charset="-122"/>
              <a:buChar char="-"/>
              <a:tabLst>
                <a:tab pos="449263" algn="l"/>
              </a:tabLst>
            </a:pPr>
            <a:r>
              <a:rPr lang="en-US" altLang="zh-CN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10  </a:t>
            </a:r>
            <a:r>
              <a:rPr lang="zh-CN" altLang="en-US" sz="2400" dirty="0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组员贡献度</a:t>
            </a:r>
            <a:endParaRPr lang="en-US" altLang="zh-CN" sz="2400" dirty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563" y="3308350"/>
            <a:ext cx="7786687" cy="7143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Thank YOU!</a:t>
            </a:r>
            <a:endParaRPr lang="zh-TW" altLang="en-US" dirty="0"/>
          </a:p>
        </p:txBody>
      </p:sp>
      <p:sp>
        <p:nvSpPr>
          <p:cNvPr id="34819" name="文字版面配置區 2"/>
          <p:cNvSpPr>
            <a:spLocks noGrp="1"/>
          </p:cNvSpPr>
          <p:nvPr>
            <p:ph type="body" idx="1"/>
          </p:nvPr>
        </p:nvSpPr>
        <p:spPr>
          <a:xfrm>
            <a:off x="428625" y="4071938"/>
            <a:ext cx="7786688" cy="450850"/>
          </a:xfrm>
        </p:spPr>
        <p:txBody>
          <a:bodyPr/>
          <a:lstStyle/>
          <a:p>
            <a:pPr eaLnBrk="1" hangingPunct="1"/>
            <a:r>
              <a:rPr lang="en-US" altLang="zh-TW" smtClean="0"/>
              <a:t>Questions and Answers</a:t>
            </a:r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</a:rPr>
              <a:t>问题描述</a:t>
            </a:r>
            <a:endParaRPr lang="zh-TW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Arial Unicode MS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>
              <a:defRPr/>
            </a:pPr>
            <a:r>
              <a:rPr lang="en-US" altLang="zh-TW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Inventec Confidential</a:t>
            </a:r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FDAE5B72-DA01-4E35-91FF-471FC23B4706}" type="slidenum">
              <a:rPr lang="zh-TW" altLang="en-US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pPr algn="r" rtl="0">
                <a:defRPr/>
              </a:pPr>
              <a:t>3</a:t>
            </a:fld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214422"/>
            <a:ext cx="8208912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TW" sz="3200" dirty="0" smtClean="0">
                <a:ea typeface="標楷體" pitchFamily="65" charset="-120"/>
              </a:rPr>
              <a:t>FA</a:t>
            </a:r>
            <a:r>
              <a:rPr lang="zh-CN" altLang="zh-TW" sz="3200" dirty="0" smtClean="0">
                <a:ea typeface="標楷體" pitchFamily="65" charset="-120"/>
              </a:rPr>
              <a:t>修护既要在系统</a:t>
            </a:r>
            <a:r>
              <a:rPr lang="en-US" altLang="zh-TW" sz="3200" dirty="0" smtClean="0">
                <a:ea typeface="標楷體" pitchFamily="65" charset="-120"/>
              </a:rPr>
              <a:t>Key in </a:t>
            </a:r>
            <a:r>
              <a:rPr lang="zh-CN" altLang="zh-TW" sz="3200" dirty="0" smtClean="0">
                <a:ea typeface="標楷體" pitchFamily="65" charset="-120"/>
              </a:rPr>
              <a:t>修护数据，同时为了要</a:t>
            </a:r>
            <a:r>
              <a:rPr lang="zh-CN" altLang="en-US" sz="3200" dirty="0" smtClean="0">
                <a:ea typeface="標楷體" pitchFamily="65" charset="-120"/>
              </a:rPr>
              <a:t>和</a:t>
            </a:r>
            <a:r>
              <a:rPr lang="en-US" altLang="zh-TW" sz="3200" dirty="0" smtClean="0">
                <a:ea typeface="標楷體" pitchFamily="65" charset="-120"/>
              </a:rPr>
              <a:t>PMC</a:t>
            </a:r>
            <a:r>
              <a:rPr lang="zh-CN" altLang="zh-TW" sz="3200" dirty="0" smtClean="0">
                <a:ea typeface="標楷體" pitchFamily="65" charset="-120"/>
              </a:rPr>
              <a:t>交换良品材料</a:t>
            </a:r>
            <a:r>
              <a:rPr lang="en-US" altLang="zh-TW" sz="3200" dirty="0" smtClean="0">
                <a:ea typeface="標楷體" pitchFamily="65" charset="-120"/>
              </a:rPr>
              <a:t>, </a:t>
            </a:r>
            <a:r>
              <a:rPr lang="zh-CN" altLang="zh-TW" sz="3200" dirty="0" smtClean="0">
                <a:ea typeface="標楷體" pitchFamily="65" charset="-120"/>
              </a:rPr>
              <a:t>得写上许多小白条说明退料不良原因与料号，耗时费力。 </a:t>
            </a:r>
            <a:endParaRPr lang="zh-TW" altLang="en-US" sz="3200" dirty="0" smtClean="0">
              <a:ea typeface="標楷體" pitchFamily="65" charset="-12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852936"/>
            <a:ext cx="3672408" cy="26642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6300192" y="5075892"/>
            <a:ext cx="100811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小白条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852936"/>
            <a:ext cx="4160553" cy="26642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2051720" y="4941168"/>
            <a:ext cx="115212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修护界面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82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068961"/>
            <a:ext cx="8241035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</a:rPr>
              <a:t>问题描述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</a:rPr>
              <a:t>2</a:t>
            </a:r>
            <a:endParaRPr lang="zh-TW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Arial Unicode MS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>
              <a:defRPr/>
            </a:pPr>
            <a:r>
              <a:rPr lang="en-US" altLang="zh-TW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Inventec Confidential</a:t>
            </a:r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FDAE5B72-DA01-4E35-91FF-471FC23B4706}" type="slidenum">
              <a:rPr lang="zh-TW" altLang="en-US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pPr algn="r" rtl="0">
                <a:defRPr/>
              </a:pPr>
              <a:t>4</a:t>
            </a:fld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214422"/>
            <a:ext cx="8280920" cy="1631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altLang="zh-TW" sz="2000" dirty="0" smtClean="0"/>
              <a:t>PMC</a:t>
            </a:r>
            <a:r>
              <a:rPr lang="zh-CN" altLang="zh-TW" sz="2000" dirty="0" smtClean="0"/>
              <a:t>为了要退料给厂商进行覆判</a:t>
            </a:r>
            <a:r>
              <a:rPr lang="en-US" altLang="zh-TW" sz="2000" dirty="0" smtClean="0"/>
              <a:t>, </a:t>
            </a:r>
            <a:r>
              <a:rPr lang="zh-CN" altLang="zh-TW" sz="2000" dirty="0" smtClean="0"/>
              <a:t>助理得将小白条统计报表并逐一签核； </a:t>
            </a:r>
            <a:endParaRPr lang="zh-TW" altLang="zh-TW" sz="2000" dirty="0" smtClean="0"/>
          </a:p>
          <a:p>
            <a:pPr lvl="0">
              <a:buFont typeface="Wingdings" pitchFamily="2" charset="2"/>
              <a:buChar char="Ø"/>
            </a:pPr>
            <a:r>
              <a:rPr lang="zh-CN" altLang="zh-TW" sz="2000" dirty="0" smtClean="0"/>
              <a:t>退料后请厂商覆判后的结果</a:t>
            </a:r>
            <a:r>
              <a:rPr lang="en-US" altLang="zh-TW" sz="2000" dirty="0" smtClean="0"/>
              <a:t>, </a:t>
            </a:r>
            <a:r>
              <a:rPr lang="zh-CN" altLang="zh-TW" sz="2000" dirty="0" smtClean="0"/>
              <a:t>误判占有一定的比例发生</a:t>
            </a:r>
            <a:r>
              <a:rPr lang="en-US" altLang="zh-TW" sz="2000" dirty="0" smtClean="0"/>
              <a:t>. </a:t>
            </a:r>
            <a:r>
              <a:rPr lang="zh-CN" altLang="zh-TW" sz="2000" dirty="0" smtClean="0"/>
              <a:t>且部分材料要累积一定数量才会通知厂商覆判</a:t>
            </a:r>
            <a:r>
              <a:rPr lang="en-US" altLang="zh-TW" sz="2000" dirty="0" smtClean="0"/>
              <a:t>. </a:t>
            </a:r>
            <a:r>
              <a:rPr lang="zh-CN" altLang="zh-TW" sz="2000" dirty="0" smtClean="0"/>
              <a:t>不良品材料等待覆判时间过久； </a:t>
            </a:r>
            <a:endParaRPr lang="zh-TW" altLang="zh-TW" sz="2000" dirty="0" smtClean="0"/>
          </a:p>
          <a:p>
            <a:pPr lvl="0">
              <a:buFont typeface="Wingdings" pitchFamily="2" charset="2"/>
              <a:buChar char="Ø"/>
            </a:pPr>
            <a:r>
              <a:rPr lang="zh-CN" altLang="zh-TW" sz="2000" dirty="0" smtClean="0"/>
              <a:t>厂商覆判后的误判品</a:t>
            </a:r>
            <a:r>
              <a:rPr lang="en-US" altLang="zh-TW" sz="2000" dirty="0" smtClean="0"/>
              <a:t>(NTF) </a:t>
            </a:r>
            <a:r>
              <a:rPr lang="zh-CN" altLang="zh-TW" sz="2000" dirty="0" smtClean="0"/>
              <a:t>会给予再次回流到生产在线</a:t>
            </a:r>
            <a:r>
              <a:rPr lang="en-US" altLang="zh-TW" sz="2000" dirty="0" smtClean="0"/>
              <a:t>. </a:t>
            </a:r>
            <a:r>
              <a:rPr lang="zh-CN" altLang="zh-TW" sz="2000" dirty="0" smtClean="0"/>
              <a:t>即使发生二次回流不良品</a:t>
            </a:r>
            <a:r>
              <a:rPr lang="en-US" altLang="zh-TW" sz="2000" dirty="0" smtClean="0"/>
              <a:t>. </a:t>
            </a:r>
            <a:r>
              <a:rPr lang="zh-CN" altLang="zh-TW" sz="2000" dirty="0" smtClean="0"/>
              <a:t>也无法有效追踪。 </a:t>
            </a:r>
            <a:endParaRPr lang="zh-TW" altLang="zh-TW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44208" y="5157192"/>
            <a:ext cx="122413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退料报表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7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-71933"/>
            <a:ext cx="1874837" cy="263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473320" y="842944"/>
            <a:ext cx="6357982" cy="142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marL="361950" indent="-361950" eaLnBrk="0" hangingPunct="0">
              <a:buClr>
                <a:schemeClr val="tx1"/>
              </a:buClr>
              <a:buSzPct val="65000"/>
              <a:buFont typeface="Wingdings" pitchFamily="2" charset="2"/>
              <a:buChar char="Ø"/>
              <a:defRPr/>
            </a:pP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基于成制修护更换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NG Parts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不能够系统管控之</a:t>
            </a:r>
            <a:r>
              <a:rPr kumimoji="0" lang="zh-CN" altLang="en-US" b="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因素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，为提升品质，加强材料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Traceability,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减少不良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Parts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二次上线困扰，降低修护，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PMC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IQC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及厂商之间数据交换</a:t>
            </a:r>
            <a:r>
              <a:rPr kumimoji="0" lang="en-US" altLang="zh-CN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Gap</a:t>
            </a:r>
            <a:r>
              <a:rPr kumimoji="0" lang="zh-CN" altLang="en-US" b="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，提升制程管控力度，特</a:t>
            </a:r>
            <a:r>
              <a:rPr kumimoji="0" lang="zh-CN" altLang="en-US" b="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成立</a:t>
            </a:r>
            <a:r>
              <a:rPr kumimoji="0" lang="en-US" altLang="zh-CN" b="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QIT</a:t>
            </a:r>
            <a:r>
              <a:rPr kumimoji="0" lang="zh-CN" altLang="en-US" b="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小组，拟定主题：</a:t>
            </a:r>
          </a:p>
        </p:txBody>
      </p:sp>
      <p:sp>
        <p:nvSpPr>
          <p:cNvPr id="83976" name="Text Box 6"/>
          <p:cNvSpPr txBox="1">
            <a:spLocks noChangeArrowheads="1"/>
          </p:cNvSpPr>
          <p:nvPr/>
        </p:nvSpPr>
        <p:spPr bwMode="auto">
          <a:xfrm rot="1853307">
            <a:off x="8168305" y="171449"/>
            <a:ext cx="93617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 smtClean="0">
                <a:latin typeface="+mj-lt"/>
              </a:rPr>
              <a:t>Schedule Quality</a:t>
            </a:r>
            <a:endParaRPr lang="zh-CN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j-lt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73320" y="115888"/>
            <a:ext cx="2527044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选定主题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00034" y="2285992"/>
            <a:ext cx="7358114" cy="4043379"/>
            <a:chOff x="500034" y="2285992"/>
            <a:chExt cx="7358114" cy="4043379"/>
          </a:xfrm>
        </p:grpSpPr>
        <p:grpSp>
          <p:nvGrpSpPr>
            <p:cNvPr id="7" name="群組 6"/>
            <p:cNvGrpSpPr/>
            <p:nvPr/>
          </p:nvGrpSpPr>
          <p:grpSpPr>
            <a:xfrm>
              <a:off x="571472" y="4857760"/>
              <a:ext cx="7286676" cy="1471611"/>
              <a:chOff x="1386028" y="4552681"/>
              <a:chExt cx="7146925" cy="1685925"/>
            </a:xfrm>
          </p:grpSpPr>
          <p:sp>
            <p:nvSpPr>
              <p:cNvPr id="9" name="圆角矩形 45"/>
              <p:cNvSpPr/>
              <p:nvPr/>
            </p:nvSpPr>
            <p:spPr bwMode="auto">
              <a:xfrm>
                <a:off x="1386028" y="4552681"/>
                <a:ext cx="7146925" cy="1685925"/>
              </a:xfrm>
              <a:prstGeom prst="roundRect">
                <a:avLst>
                  <a:gd name="adj" fmla="val 7635"/>
                </a:avLst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50000">
                      <a:srgbClr val="00DFF6"/>
                    </a:gs>
                    <a:gs pos="100000">
                      <a:srgbClr val="002774"/>
                    </a:gs>
                  </a:gsLst>
                  <a:lin ang="5400000" scaled="0"/>
                </a:gradFill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contourW="19050">
                <a:bevelT w="127000" prst="convex"/>
                <a:bevelB w="0" h="0"/>
                <a:contourClr>
                  <a:schemeClr val="bg1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marL="0" lvl="2"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n"/>
                  <a:tabLst>
                    <a:tab pos="136525" algn="l"/>
                  </a:tabLst>
                  <a:defRPr/>
                </a:pPr>
                <a:endPara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TextBox 61"/>
              <p:cNvSpPr txBox="1">
                <a:spLocks noChangeArrowheads="1"/>
              </p:cNvSpPr>
              <p:nvPr/>
            </p:nvSpPr>
            <p:spPr bwMode="auto">
              <a:xfrm>
                <a:off x="2009839" y="4990154"/>
                <a:ext cx="5932203" cy="810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ctr" fontAlgn="ctr"/>
                <a:r>
                  <a:rPr lang="zh-CN" altLang="en-US" sz="4000" b="1" dirty="0" smtClean="0">
                    <a:solidFill>
                      <a:srgbClr val="0000FF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修护换料流程系统化</a:t>
                </a:r>
                <a:endParaRPr lang="zh-TW" altLang="en-US" sz="4000" b="1" dirty="0" smtClean="0">
                  <a:solidFill>
                    <a:srgbClr val="0000FF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500034" y="2285992"/>
              <a:ext cx="7286676" cy="2503576"/>
              <a:chOff x="500034" y="2285992"/>
              <a:chExt cx="7286676" cy="2503576"/>
            </a:xfrm>
          </p:grpSpPr>
          <p:sp>
            <p:nvSpPr>
              <p:cNvPr id="32" name="五边形 34"/>
              <p:cNvSpPr/>
              <p:nvPr/>
            </p:nvSpPr>
            <p:spPr>
              <a:xfrm rot="5400000">
                <a:off x="2891584" y="-105558"/>
                <a:ext cx="2503576" cy="7286676"/>
              </a:xfrm>
              <a:prstGeom prst="homePlate">
                <a:avLst>
                  <a:gd name="adj" fmla="val 26341"/>
                </a:avLst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bg2">
                    <a:lumMod val="50000"/>
                  </a:schemeClr>
                </a:solidFill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contourW="19050">
                <a:bevelT w="101600" prst="artDeco"/>
                <a:bevelB w="0" h="0"/>
                <a:contourClr>
                  <a:schemeClr val="bg1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marL="0" lvl="2"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tabLst>
                    <a:tab pos="136525" algn="l"/>
                  </a:tabLst>
                  <a:defRPr/>
                </a:pP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Oval 2"/>
              <p:cNvSpPr>
                <a:spLocks noChangeAspect="1" noChangeArrowheads="1"/>
              </p:cNvSpPr>
              <p:nvPr/>
            </p:nvSpPr>
            <p:spPr bwMode="auto">
              <a:xfrm>
                <a:off x="3661580" y="2358317"/>
                <a:ext cx="968857" cy="882198"/>
              </a:xfrm>
              <a:prstGeom prst="ellipse">
                <a:avLst/>
              </a:prstGeom>
              <a:gradFill flip="none" rotWithShape="1">
                <a:gsLst>
                  <a:gs pos="0">
                    <a:srgbClr val="00DFF6"/>
                  </a:gs>
                  <a:gs pos="90000">
                    <a:srgbClr val="002774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AFEAFF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fr-FR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椭圆 52"/>
              <p:cNvSpPr>
                <a:spLocks/>
              </p:cNvSpPr>
              <p:nvPr/>
            </p:nvSpPr>
            <p:spPr bwMode="auto">
              <a:xfrm rot="19388639">
                <a:off x="3657576" y="2409721"/>
                <a:ext cx="657256" cy="4098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椭圆 53"/>
              <p:cNvSpPr>
                <a:spLocks noChangeAspect="1"/>
              </p:cNvSpPr>
              <p:nvPr/>
            </p:nvSpPr>
            <p:spPr bwMode="auto">
              <a:xfrm>
                <a:off x="3597296" y="2452838"/>
                <a:ext cx="1046142" cy="693156"/>
              </a:xfrm>
              <a:prstGeom prst="ellipse">
                <a:avLst/>
              </a:prstGeom>
              <a:gradFill flip="none" rotWithShape="1">
                <a:gsLst>
                  <a:gs pos="10000">
                    <a:srgbClr val="00B0F0">
                      <a:alpha val="60000"/>
                    </a:srgb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PMC</a:t>
                </a:r>
                <a:endParaRPr lang="zh-CN" altLang="en-US" b="1" dirty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  <p:sp>
            <p:nvSpPr>
              <p:cNvPr id="35" name="AutoShape 3"/>
              <p:cNvSpPr>
                <a:spLocks noChangeArrowheads="1"/>
              </p:cNvSpPr>
              <p:nvPr/>
            </p:nvSpPr>
            <p:spPr bwMode="auto">
              <a:xfrm>
                <a:off x="663422" y="3246275"/>
                <a:ext cx="2258287" cy="819133"/>
              </a:xfrm>
              <a:prstGeom prst="rect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 b="1" dirty="0" smtClean="0">
                    <a:solidFill>
                      <a:schemeClr val="tx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修护更换</a:t>
                </a:r>
                <a:r>
                  <a:rPr lang="en-US" altLang="zh-CN" sz="1600" b="1" dirty="0" smtClean="0">
                    <a:solidFill>
                      <a:schemeClr val="tx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NG Parts Traceability</a:t>
                </a:r>
                <a:r>
                  <a:rPr lang="zh-CN" altLang="en-US" sz="1600" b="1" dirty="0" smtClean="0">
                    <a:solidFill>
                      <a:schemeClr val="tx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无系统管控</a:t>
                </a:r>
                <a:endParaRPr lang="zh-CN" altLang="en-US" sz="1600" b="1" dirty="0">
                  <a:solidFill>
                    <a:schemeClr val="tx1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  <p:sp>
            <p:nvSpPr>
              <p:cNvPr id="42" name="Oval 2"/>
              <p:cNvSpPr>
                <a:spLocks noChangeAspect="1" noChangeArrowheads="1"/>
              </p:cNvSpPr>
              <p:nvPr/>
            </p:nvSpPr>
            <p:spPr bwMode="auto">
              <a:xfrm>
                <a:off x="1268720" y="2364510"/>
                <a:ext cx="968856" cy="882198"/>
              </a:xfrm>
              <a:prstGeom prst="ellips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fr-FR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椭圆 67"/>
              <p:cNvSpPr>
                <a:spLocks/>
              </p:cNvSpPr>
              <p:nvPr/>
            </p:nvSpPr>
            <p:spPr bwMode="auto">
              <a:xfrm rot="19388639">
                <a:off x="1264716" y="2415914"/>
                <a:ext cx="657255" cy="4098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椭圆 68"/>
              <p:cNvSpPr>
                <a:spLocks noChangeAspect="1"/>
              </p:cNvSpPr>
              <p:nvPr/>
            </p:nvSpPr>
            <p:spPr bwMode="auto">
              <a:xfrm>
                <a:off x="1285852" y="2459031"/>
                <a:ext cx="984897" cy="693156"/>
              </a:xfrm>
              <a:prstGeom prst="ellipse">
                <a:avLst/>
              </a:prstGeom>
              <a:gradFill flip="none" rotWithShape="1">
                <a:gsLst>
                  <a:gs pos="10000">
                    <a:srgbClr val="FFC000">
                      <a:alpha val="60000"/>
                    </a:srgb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修护</a:t>
                </a:r>
              </a:p>
            </p:txBody>
          </p:sp>
          <p:sp>
            <p:nvSpPr>
              <p:cNvPr id="37" name="AutoShape 3"/>
              <p:cNvSpPr>
                <a:spLocks noChangeArrowheads="1"/>
              </p:cNvSpPr>
              <p:nvPr/>
            </p:nvSpPr>
            <p:spPr bwMode="auto">
              <a:xfrm>
                <a:off x="5373620" y="3246275"/>
                <a:ext cx="2258287" cy="819133"/>
              </a:xfrm>
              <a:prstGeom prst="rect">
                <a:avLst/>
              </a:prstGeom>
              <a:gradFill flip="none" rotWithShape="1">
                <a:gsLst>
                  <a:gs pos="0">
                    <a:srgbClr val="6EFF01"/>
                  </a:gs>
                  <a:gs pos="90000">
                    <a:srgbClr val="0F5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contourW="19050">
                <a:bevelT prst="convex"/>
                <a:bevelB w="0" h="0"/>
                <a:contourClr>
                  <a:schemeClr val="bg1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厂商复判</a:t>
                </a:r>
                <a:r>
                  <a:rPr lang="en-US" altLang="zh-CN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NG parts</a:t>
                </a:r>
                <a:r>
                  <a:rPr lang="zh-CN" altLang="en-US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二次上线无系统管控机制</a:t>
                </a:r>
                <a:endParaRPr lang="zh-CN" altLang="en-US" sz="1600" b="1" dirty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  <p:sp>
            <p:nvSpPr>
              <p:cNvPr id="39" name="Oval 2"/>
              <p:cNvSpPr>
                <a:spLocks noChangeAspect="1" noChangeArrowheads="1"/>
              </p:cNvSpPr>
              <p:nvPr/>
            </p:nvSpPr>
            <p:spPr bwMode="auto">
              <a:xfrm>
                <a:off x="6024240" y="2369749"/>
                <a:ext cx="968856" cy="882198"/>
              </a:xfrm>
              <a:prstGeom prst="ellipse">
                <a:avLst/>
              </a:prstGeom>
              <a:gradFill flip="none" rotWithShape="1">
                <a:gsLst>
                  <a:gs pos="0">
                    <a:srgbClr val="6EFF01"/>
                  </a:gs>
                  <a:gs pos="90000">
                    <a:srgbClr val="0F5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contourW="19050">
                <a:bevelT prst="convex"/>
                <a:bevelB w="0" h="0"/>
                <a:contourClr>
                  <a:srgbClr val="89FF8C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fr-FR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椭圆 71"/>
              <p:cNvSpPr>
                <a:spLocks/>
              </p:cNvSpPr>
              <p:nvPr/>
            </p:nvSpPr>
            <p:spPr bwMode="auto">
              <a:xfrm rot="19388639">
                <a:off x="6020236" y="2421153"/>
                <a:ext cx="657255" cy="4098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椭圆 72"/>
              <p:cNvSpPr>
                <a:spLocks noChangeAspect="1"/>
              </p:cNvSpPr>
              <p:nvPr/>
            </p:nvSpPr>
            <p:spPr bwMode="auto">
              <a:xfrm>
                <a:off x="5985170" y="2464270"/>
                <a:ext cx="1087160" cy="693156"/>
              </a:xfrm>
              <a:prstGeom prst="ellipse">
                <a:avLst/>
              </a:prstGeom>
              <a:gradFill flip="none" rotWithShape="1">
                <a:gsLst>
                  <a:gs pos="10000">
                    <a:srgbClr val="6EFF01">
                      <a:alpha val="50000"/>
                    </a:srgb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产线</a:t>
                </a:r>
              </a:p>
            </p:txBody>
          </p:sp>
          <p:sp>
            <p:nvSpPr>
              <p:cNvPr id="48" name="AutoShape 3"/>
              <p:cNvSpPr>
                <a:spLocks noChangeArrowheads="1"/>
              </p:cNvSpPr>
              <p:nvPr/>
            </p:nvSpPr>
            <p:spPr bwMode="auto">
              <a:xfrm>
                <a:off x="3028093" y="3252809"/>
                <a:ext cx="2258287" cy="819133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90000">
                    <a:srgbClr val="0F5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contourW="19050">
                <a:bevelT prst="convex"/>
                <a:bevelB w="0" h="0"/>
                <a:contourClr>
                  <a:schemeClr val="bg1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PMC</a:t>
                </a:r>
                <a:r>
                  <a:rPr lang="zh-CN" altLang="en-US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，</a:t>
                </a:r>
                <a:r>
                  <a:rPr lang="en-US" altLang="zh-CN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IQC</a:t>
                </a:r>
                <a:r>
                  <a:rPr lang="zh-CN" altLang="en-US" sz="1600" b="1" dirty="0" smtClean="0"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不能共享修护换料数据信息</a:t>
                </a:r>
                <a:endParaRPr lang="zh-CN" altLang="en-US" sz="1600" b="1" dirty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00"/>
                            </p:stCondLst>
                            <p:childTnLst>
                              <p:par>
                                <p:cTn id="3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/>
      <p:bldP spid="839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5343548"/>
            <a:ext cx="17145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3320" y="115888"/>
            <a:ext cx="2527044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设定目标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1673265" y="871438"/>
            <a:ext cx="7470735" cy="4930428"/>
            <a:chOff x="1708412" y="955392"/>
            <a:chExt cx="8605885" cy="5367890"/>
          </a:xfrm>
        </p:grpSpPr>
        <p:grpSp>
          <p:nvGrpSpPr>
            <p:cNvPr id="23" name="群組 54"/>
            <p:cNvGrpSpPr/>
            <p:nvPr/>
          </p:nvGrpSpPr>
          <p:grpSpPr>
            <a:xfrm>
              <a:off x="1708412" y="955392"/>
              <a:ext cx="8482048" cy="5367890"/>
              <a:chOff x="1708412" y="955392"/>
              <a:chExt cx="8482048" cy="5367890"/>
            </a:xfrm>
          </p:grpSpPr>
          <p:grpSp>
            <p:nvGrpSpPr>
              <p:cNvPr id="25" name="组合 28"/>
              <p:cNvGrpSpPr>
                <a:grpSpLocks/>
              </p:cNvGrpSpPr>
              <p:nvPr/>
            </p:nvGrpSpPr>
            <p:grpSpPr bwMode="auto">
              <a:xfrm>
                <a:off x="1708412" y="955392"/>
                <a:ext cx="3296840" cy="5367890"/>
                <a:chOff x="1528062" y="714356"/>
                <a:chExt cx="3043938" cy="5517973"/>
              </a:xfrm>
            </p:grpSpPr>
            <p:sp>
              <p:nvSpPr>
                <p:cNvPr id="27" name="直角上箭头 8"/>
                <p:cNvSpPr/>
                <p:nvPr/>
              </p:nvSpPr>
              <p:spPr>
                <a:xfrm rot="5400000">
                  <a:off x="299668" y="1942750"/>
                  <a:ext cx="5500726" cy="3043938"/>
                </a:xfrm>
                <a:prstGeom prst="bentUpArrow">
                  <a:avLst>
                    <a:gd name="adj1" fmla="val 16929"/>
                    <a:gd name="adj2" fmla="val 20510"/>
                    <a:gd name="adj3" fmla="val 25000"/>
                  </a:avLst>
                </a:prstGeom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6200000" scaled="0"/>
                </a:gradFill>
                <a:ln w="12700">
                  <a:noFill/>
                </a:ln>
                <a:effectLst>
                  <a:outerShdw blurRad="184150" dist="241300" dir="11520000" sx="110000" sy="110000" algn="ctr">
                    <a:srgbClr val="000000">
                      <a:alpha val="18000"/>
                    </a:srgbClr>
                  </a:outerShdw>
                </a:effectLst>
                <a:scene3d>
                  <a:camera prst="perspectiveFront" fov="5100000">
                    <a:rot lat="0" lon="0" rev="0"/>
                  </a:camera>
                  <a:lightRig rig="flood" dir="t">
                    <a:rot lat="0" lon="0" rev="13800000"/>
                  </a:lightRig>
                </a:scene3d>
                <a:sp3d extrusionH="107950" prstMaterial="plastic">
                  <a:bevelT w="82550" h="63500" prst="divot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50250" y="5410161"/>
                  <a:ext cx="1844204" cy="822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atinLnBrk="1">
                    <a:lnSpc>
                      <a:spcPts val="2200"/>
                    </a:lnSpc>
                    <a:spcAft>
                      <a:spcPct val="20000"/>
                    </a:spcAft>
                    <a:buClr>
                      <a:srgbClr val="FF0000"/>
                    </a:buClr>
                  </a:pPr>
                  <a:r>
                    <a:rPr lang="zh-CN" altLang="en-US" sz="2400" b="1" dirty="0" smtClean="0">
                      <a:solidFill>
                        <a:schemeClr val="bg1"/>
                      </a:solidFill>
                      <a:latin typeface="Arial Unicode MS" pitchFamily="34" charset="-120"/>
                      <a:ea typeface="Arial Unicode MS" pitchFamily="34" charset="-120"/>
                      <a:cs typeface="Arial Unicode MS" pitchFamily="34" charset="-120"/>
                    </a:rPr>
                    <a:t>系统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Arial Unicode MS" pitchFamily="34" charset="-120"/>
                      <a:ea typeface="Arial Unicode MS" pitchFamily="34" charset="-120"/>
                      <a:cs typeface="Arial Unicode MS" pitchFamily="34" charset="-120"/>
                    </a:rPr>
                    <a:t>卡站</a:t>
                  </a:r>
                </a:p>
                <a:p>
                  <a:pPr latinLnBrk="1">
                    <a:lnSpc>
                      <a:spcPts val="2200"/>
                    </a:lnSpc>
                    <a:spcAft>
                      <a:spcPct val="20000"/>
                    </a:spcAft>
                    <a:buClr>
                      <a:srgbClr val="FF0000"/>
                    </a:buClr>
                  </a:pPr>
                  <a:endParaRPr kumimoji="1" lang="zh-CN" altLang="en-US" sz="2400" b="1" dirty="0">
                    <a:solidFill>
                      <a:schemeClr val="bg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endParaRPr>
                </a:p>
              </p:txBody>
            </p:sp>
          </p:grpSp>
          <p:pic>
            <p:nvPicPr>
              <p:cNvPr id="26" name="Picture 2" descr="F:\work\常州电信\未标题-10.png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4927865" y="5266690"/>
                <a:ext cx="5262595" cy="7696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" name="Rectangle 96"/>
            <p:cNvSpPr>
              <a:spLocks noChangeArrowheads="1"/>
            </p:cNvSpPr>
            <p:nvPr/>
          </p:nvSpPr>
          <p:spPr bwMode="auto">
            <a:xfrm>
              <a:off x="5047599" y="5475071"/>
              <a:ext cx="5266698" cy="40768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fontAlgn="auto" latinLnBrk="1">
                <a:lnSpc>
                  <a:spcPts val="2200"/>
                </a:lnSpc>
                <a:spcAft>
                  <a:spcPct val="20000"/>
                </a:spcAft>
                <a:buClr>
                  <a:srgbClr val="FF0000"/>
                </a:buClr>
                <a:buSzPct val="90000"/>
                <a:defRPr/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二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次上线材料系统卡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站：</a:t>
              </a:r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100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%</a:t>
              </a:r>
              <a:endPara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108933" y="828615"/>
            <a:ext cx="7207483" cy="3392473"/>
            <a:chOff x="1108933" y="828615"/>
            <a:chExt cx="7207483" cy="3392473"/>
          </a:xfrm>
        </p:grpSpPr>
        <p:grpSp>
          <p:nvGrpSpPr>
            <p:cNvPr id="30" name="群組 53"/>
            <p:cNvGrpSpPr/>
            <p:nvPr/>
          </p:nvGrpSpPr>
          <p:grpSpPr>
            <a:xfrm>
              <a:off x="1108933" y="828615"/>
              <a:ext cx="7207483" cy="3383061"/>
              <a:chOff x="1058332" y="908769"/>
              <a:chExt cx="8302632" cy="3683230"/>
            </a:xfrm>
          </p:grpSpPr>
          <p:grpSp>
            <p:nvGrpSpPr>
              <p:cNvPr id="32" name="组合 29"/>
              <p:cNvGrpSpPr>
                <a:grpSpLocks/>
              </p:cNvGrpSpPr>
              <p:nvPr/>
            </p:nvGrpSpPr>
            <p:grpSpPr bwMode="auto">
              <a:xfrm>
                <a:off x="1058332" y="908769"/>
                <a:ext cx="3018339" cy="3683230"/>
                <a:chOff x="928662" y="714356"/>
                <a:chExt cx="2786082" cy="3786214"/>
              </a:xfrm>
            </p:grpSpPr>
            <p:sp>
              <p:nvSpPr>
                <p:cNvPr id="3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596322" y="3634181"/>
                  <a:ext cx="1490446" cy="4190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atinLnBrk="1">
                    <a:lnSpc>
                      <a:spcPts val="2200"/>
                    </a:lnSpc>
                    <a:spcAft>
                      <a:spcPct val="20000"/>
                    </a:spcAft>
                    <a:buClr>
                      <a:srgbClr val="FF0000"/>
                    </a:buClr>
                  </a:pPr>
                  <a:r>
                    <a:rPr kumimoji="1" lang="zh-CN" altLang="en-US" dirty="0" smtClean="0">
                      <a:solidFill>
                        <a:schemeClr val="bg1"/>
                      </a:solidFill>
                    </a:rPr>
                    <a:t>产能</a:t>
                  </a:r>
                  <a:endParaRPr kumimoji="1"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直角上箭头 11"/>
                <p:cNvSpPr/>
                <p:nvPr/>
              </p:nvSpPr>
              <p:spPr>
                <a:xfrm rot="5400000">
                  <a:off x="428596" y="1214422"/>
                  <a:ext cx="3786214" cy="2786082"/>
                </a:xfrm>
                <a:prstGeom prst="bentUpArrow">
                  <a:avLst>
                    <a:gd name="adj1" fmla="val 19790"/>
                    <a:gd name="adj2" fmla="val 22656"/>
                    <a:gd name="adj3" fmla="val 25000"/>
                  </a:avLst>
                </a:prstGeom>
                <a:gradFill>
                  <a:gsLst>
                    <a:gs pos="0">
                      <a:srgbClr val="46720C"/>
                    </a:gs>
                    <a:gs pos="100000">
                      <a:srgbClr val="7CFF05"/>
                    </a:gs>
                  </a:gsLst>
                  <a:lin ang="16200000" scaled="0"/>
                </a:gradFill>
                <a:ln w="12700">
                  <a:noFill/>
                </a:ln>
                <a:effectLst>
                  <a:outerShdw blurRad="184150" dist="241300" dir="11520000" sx="110000" sy="110000" algn="ctr">
                    <a:srgbClr val="000000">
                      <a:alpha val="18000"/>
                    </a:srgbClr>
                  </a:outerShdw>
                </a:effectLst>
                <a:scene3d>
                  <a:camera prst="perspectiveFront" fov="5100000">
                    <a:rot lat="0" lon="0" rev="0"/>
                  </a:camera>
                  <a:lightRig rig="flood" dir="t">
                    <a:rot lat="0" lon="0" rev="13800000"/>
                  </a:lightRig>
                </a:scene3d>
                <a:sp3d extrusionH="107950" prstMaterial="plastic">
                  <a:bevelT w="82550" h="63500" prst="divot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pic>
            <p:nvPicPr>
              <p:cNvPr id="33" name="Picture 2" descr="F:\work\常州电信\未标题-10.pn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4231347" y="3401293"/>
                <a:ext cx="5129617" cy="965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3929058" y="3231073"/>
              <a:ext cx="4210074" cy="9900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/>
              <a:r>
                <a:rPr lang="zh-CN" altLang="zh-TW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减少</a:t>
              </a:r>
              <a:r>
                <a:rPr lang="zh-CN" altLang="zh-TW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修护</a:t>
              </a:r>
              <a:r>
                <a:rPr lang="en-US" altLang="zh-TW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Key in</a:t>
              </a:r>
              <a:r>
                <a:rPr lang="zh-CN" altLang="zh-TW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不良小</a:t>
              </a:r>
              <a:r>
                <a:rPr lang="zh-CN" altLang="zh-TW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白条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，不良</a:t>
              </a:r>
              <a:r>
                <a:rPr lang="zh-CN" altLang="zh-TW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报表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及</a:t>
              </a:r>
              <a:r>
                <a:rPr lang="en-US" altLang="zh-CN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PMC key in 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退料报表</a:t>
              </a:r>
              <a:r>
                <a:rPr lang="zh-CN" altLang="zh-TW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工作量</a:t>
              </a:r>
              <a:endParaRPr lang="zh-TW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  <a:p>
              <a:pPr fontAlgn="auto" latinLnBrk="1">
                <a:lnSpc>
                  <a:spcPts val="2200"/>
                </a:lnSpc>
                <a:spcAft>
                  <a:spcPct val="20000"/>
                </a:spcAft>
                <a:buClr>
                  <a:srgbClr val="FF0000"/>
                </a:buClr>
                <a:defRPr/>
              </a:pP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56028" y="3500438"/>
              <a:ext cx="1415772" cy="374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latinLnBrk="1">
                <a:lnSpc>
                  <a:spcPts val="2200"/>
                </a:lnSpc>
                <a:spcAft>
                  <a:spcPct val="20000"/>
                </a:spcAft>
                <a:buClr>
                  <a:srgbClr val="FF0000"/>
                </a:buClr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优化</a:t>
              </a:r>
              <a:r>
                <a:rPr lang="zh-CN" altLang="en-US" sz="2400" b="1" dirty="0">
                  <a:solidFill>
                    <a:schemeClr val="bg1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人力</a:t>
              </a: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-1116632" y="785794"/>
            <a:ext cx="8712968" cy="4234902"/>
            <a:chOff x="-1116632" y="785794"/>
            <a:chExt cx="8712968" cy="4234902"/>
          </a:xfrm>
        </p:grpSpPr>
        <p:grpSp>
          <p:nvGrpSpPr>
            <p:cNvPr id="39" name="组合 30"/>
            <p:cNvGrpSpPr>
              <a:grpSpLocks/>
            </p:cNvGrpSpPr>
            <p:nvPr/>
          </p:nvGrpSpPr>
          <p:grpSpPr bwMode="auto">
            <a:xfrm>
              <a:off x="-1116632" y="785794"/>
              <a:ext cx="4308105" cy="4234902"/>
              <a:chOff x="-1437955" y="714356"/>
              <a:chExt cx="4581195" cy="4739560"/>
            </a:xfrm>
          </p:grpSpPr>
          <p:sp>
            <p:nvSpPr>
              <p:cNvPr id="43" name="直角上箭头 14"/>
              <p:cNvSpPr/>
              <p:nvPr/>
            </p:nvSpPr>
            <p:spPr>
              <a:xfrm rot="5400000">
                <a:off x="714348" y="357166"/>
                <a:ext cx="2071702" cy="2786082"/>
              </a:xfrm>
              <a:prstGeom prst="bentUpArrow">
                <a:avLst/>
              </a:prstGeom>
              <a:gradFill>
                <a:gsLst>
                  <a:gs pos="0">
                    <a:srgbClr val="103166"/>
                  </a:gs>
                  <a:gs pos="100000">
                    <a:srgbClr val="00B0F0"/>
                  </a:gs>
                </a:gsLst>
                <a:lin ang="16200000" scaled="0"/>
              </a:gradFill>
              <a:ln w="12700">
                <a:noFill/>
              </a:ln>
              <a:effectLst>
                <a:outerShdw blurRad="184150" dist="241300" dir="11520000" sx="110000" sy="110000" algn="ctr">
                  <a:srgbClr val="000000">
                    <a:alpha val="18000"/>
                  </a:srgbClr>
                </a:outerShdw>
              </a:effectLst>
              <a:scene3d>
                <a:camera prst="perspectiveFront" fov="5100000">
                  <a:rot lat="0" lon="0" rev="0"/>
                </a:camera>
                <a:lightRig rig="flood" dir="t">
                  <a:rot lat="0" lon="0" rev="13800000"/>
                </a:lightRig>
              </a:scene3d>
              <a:sp3d extrusionH="107950" prstMaterial="plastic">
                <a:bevelT w="82550" h="63500" prst="divot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Text Box 13"/>
              <p:cNvSpPr txBox="1">
                <a:spLocks noChangeArrowheads="1"/>
              </p:cNvSpPr>
              <p:nvPr/>
            </p:nvSpPr>
            <p:spPr bwMode="auto">
              <a:xfrm>
                <a:off x="1088940" y="2134145"/>
                <a:ext cx="1547210" cy="423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latinLnBrk="1">
                  <a:lnSpc>
                    <a:spcPts val="2200"/>
                  </a:lnSpc>
                  <a:spcAft>
                    <a:spcPct val="20000"/>
                  </a:spcAft>
                  <a:buClr>
                    <a:srgbClr val="FF0000"/>
                  </a:buClr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Arial Unicode MS" pitchFamily="34" charset="-120"/>
                    <a:ea typeface="Arial Unicode MS" pitchFamily="34" charset="-120"/>
                    <a:cs typeface="Arial Unicode MS" pitchFamily="34" charset="-120"/>
                  </a:rPr>
                  <a:t>优化系统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  <p:sp>
            <p:nvSpPr>
              <p:cNvPr id="45" name="Text Box 13"/>
              <p:cNvSpPr txBox="1">
                <a:spLocks noChangeArrowheads="1"/>
              </p:cNvSpPr>
              <p:nvPr/>
            </p:nvSpPr>
            <p:spPr bwMode="auto">
              <a:xfrm>
                <a:off x="-1437955" y="5030166"/>
                <a:ext cx="2068098" cy="423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latinLnBrk="1">
                  <a:lnSpc>
                    <a:spcPts val="2200"/>
                  </a:lnSpc>
                  <a:spcAft>
                    <a:spcPct val="20000"/>
                  </a:spcAft>
                  <a:buClr>
                    <a:srgbClr val="FF0000"/>
                  </a:buClr>
                </a:pPr>
                <a:endParaRPr kumimoji="1" lang="zh-CN" altLang="en-US" sz="2400" b="1" dirty="0">
                  <a:solidFill>
                    <a:schemeClr val="bg1"/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endParaRPr>
              </a:p>
            </p:txBody>
          </p:sp>
        </p:grpSp>
        <p:grpSp>
          <p:nvGrpSpPr>
            <p:cNvPr id="40" name="组合 19"/>
            <p:cNvGrpSpPr>
              <a:grpSpLocks/>
            </p:cNvGrpSpPr>
            <p:nvPr/>
          </p:nvGrpSpPr>
          <p:grpSpPr bwMode="auto">
            <a:xfrm>
              <a:off x="3325954" y="1718285"/>
              <a:ext cx="4270382" cy="881994"/>
              <a:chOff x="214282" y="1357296"/>
              <a:chExt cx="3999654" cy="1472388"/>
            </a:xfrm>
          </p:grpSpPr>
          <p:pic>
            <p:nvPicPr>
              <p:cNvPr id="41" name="Picture 2" descr="F:\work\常州电信\未标题-10.png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214282" y="1357296"/>
                <a:ext cx="3999654" cy="1472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Rectangle 96"/>
              <p:cNvSpPr>
                <a:spLocks noChangeArrowheads="1"/>
              </p:cNvSpPr>
              <p:nvPr/>
            </p:nvSpPr>
            <p:spPr bwMode="auto">
              <a:xfrm>
                <a:off x="394663" y="1664005"/>
                <a:ext cx="3677521" cy="58057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fontAlgn="auto" latinLnBrk="1">
                  <a:lnSpc>
                    <a:spcPts val="2200"/>
                  </a:lnSpc>
                  <a:spcAft>
                    <a:spcPct val="20000"/>
                  </a:spcAft>
                  <a:buClr>
                    <a:srgbClr val="FF0000"/>
                  </a:buClr>
                  <a:defRPr/>
                </a:pPr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96"/>
            <p:cNvSpPr>
              <a:spLocks noChangeArrowheads="1"/>
            </p:cNvSpPr>
            <p:nvPr/>
          </p:nvSpPr>
          <p:spPr bwMode="auto">
            <a:xfrm>
              <a:off x="3577144" y="2015282"/>
              <a:ext cx="3780938" cy="374461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fontAlgn="auto" latinLnBrk="1">
                <a:lnSpc>
                  <a:spcPts val="2200"/>
                </a:lnSpc>
                <a:spcAft>
                  <a:spcPct val="20000"/>
                </a:spcAft>
                <a:buClr>
                  <a:srgbClr val="FF0000"/>
                </a:buClr>
                <a:defRPr/>
              </a:pPr>
              <a:r>
                <a:rPr kumimoji="1"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共享</a:t>
              </a:r>
              <a:r>
                <a:rPr lang="en-US" altLang="zh-CN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NG Parts</a:t>
              </a: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系统管控信息</a:t>
              </a:r>
              <a:r>
                <a:rPr kumimoji="1" lang="en-US" altLang="zh-CN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 </a:t>
              </a:r>
              <a:endPara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8082" y="142852"/>
            <a:ext cx="1562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245160"/>
              </p:ext>
            </p:extLst>
          </p:nvPr>
        </p:nvGraphicFramePr>
        <p:xfrm>
          <a:off x="153866" y="1214422"/>
          <a:ext cx="8864111" cy="4389120"/>
        </p:xfrm>
        <a:graphic>
          <a:graphicData uri="http://schemas.openxmlformats.org/drawingml/2006/table">
            <a:tbl>
              <a:tblPr/>
              <a:tblGrid>
                <a:gridCol w="294752"/>
                <a:gridCol w="1141888"/>
                <a:gridCol w="668205"/>
                <a:gridCol w="868667"/>
                <a:gridCol w="868667"/>
                <a:gridCol w="868667"/>
                <a:gridCol w="868667"/>
                <a:gridCol w="868667"/>
                <a:gridCol w="756036"/>
                <a:gridCol w="857256"/>
                <a:gridCol w="802639"/>
              </a:tblGrid>
              <a:tr h="277813">
                <a:tc rowSpan="2" gridSpan="2">
                  <a:txBody>
                    <a:bodyPr/>
                    <a:lstStyle/>
                    <a:p>
                      <a:pPr marL="0" marR="0" lvl="0" indent="0" algn="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Schedule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Task</a:t>
                      </a: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时间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79388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1/30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2/12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3/18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3/27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4/10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4/22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5/11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6/12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Arial Unicode MS" pitchFamily="34" charset="-120"/>
                        </a:rPr>
                        <a:t>6/25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rowSpan="6"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P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选定主题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设定目标</a:t>
                      </a:r>
                      <a:endParaRPr kumimoji="0" lang="zh-TW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项目进度</a:t>
                      </a:r>
                      <a:endParaRPr kumimoji="0" lang="zh-TW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现状分析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提出方案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方案评估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D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执行改善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C</a:t>
                      </a:r>
                      <a:endParaRPr kumimoji="0" lang="zh-TW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效果确认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rowSpan="2"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A</a:t>
                      </a:r>
                      <a:endParaRPr kumimoji="0" lang="zh-TW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标准化</a:t>
                      </a:r>
                      <a:endParaRPr kumimoji="0" lang="zh-TW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cs typeface="Arial Unicode MS" pitchFamily="34" charset="-120"/>
                        </a:rPr>
                        <a:t>效益评估</a:t>
                      </a:r>
                      <a:endParaRPr kumimoji="0" lang="zh-TW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新細明體" pitchFamily="18" charset="-120"/>
                        <a:cs typeface="Arial Unicode MS" pitchFamily="34" charset="-12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219" name="内容占位符 2"/>
          <p:cNvSpPr>
            <a:spLocks/>
          </p:cNvSpPr>
          <p:nvPr/>
        </p:nvSpPr>
        <p:spPr bwMode="auto">
          <a:xfrm>
            <a:off x="180422" y="836712"/>
            <a:ext cx="896357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marL="342900" indent="-342900" eaLnBrk="0" hangingPunct="0"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QIT</a:t>
            </a:r>
            <a:r>
              <a:rPr kumimoji="0" lang="zh-CN" altLang="en-US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小组于</a:t>
            </a:r>
            <a:r>
              <a:rPr kumimoji="0" lang="en-US" altLang="zh-CN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2015/01/30</a:t>
            </a:r>
            <a:r>
              <a:rPr kumimoji="0" lang="zh-CN" altLang="en-US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日成立，預計 </a:t>
            </a:r>
            <a:r>
              <a:rPr kumimoji="0" lang="en-US" altLang="zh-CN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2015/06/30</a:t>
            </a:r>
            <a:r>
              <a:rPr kumimoji="0" lang="zh-CN" altLang="en-US" sz="20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完成该流程推广及应</a:t>
            </a:r>
            <a:r>
              <a:rPr kumimoji="0" lang="zh-CN" altLang="en-US" sz="1600" b="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用</a:t>
            </a:r>
          </a:p>
          <a:p>
            <a:pPr marL="361950" indent="-361950" eaLnBrk="0" hangingPunct="0">
              <a:buClr>
                <a:schemeClr val="tx1"/>
              </a:buClr>
              <a:buSzPct val="65000"/>
              <a:buFont typeface="Wingdings" pitchFamily="2" charset="2"/>
              <a:buNone/>
              <a:defRPr/>
            </a:pPr>
            <a:endParaRPr kumimoji="0" lang="en-US" altLang="zh-CN" sz="1600" b="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73320" y="115888"/>
            <a:ext cx="2527044" cy="723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专案进度</a:t>
            </a:r>
          </a:p>
        </p:txBody>
      </p:sp>
      <p:cxnSp>
        <p:nvCxnSpPr>
          <p:cNvPr id="9" name="直線接點 5"/>
          <p:cNvCxnSpPr/>
          <p:nvPr/>
        </p:nvCxnSpPr>
        <p:spPr>
          <a:xfrm>
            <a:off x="206620" y="1285860"/>
            <a:ext cx="1364984" cy="671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1643042" y="2071678"/>
            <a:ext cx="1440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1643042" y="2214554"/>
            <a:ext cx="1440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2285984" y="3214686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2285984" y="3357562"/>
            <a:ext cx="2556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1643042" y="2500306"/>
            <a:ext cx="1440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1643042" y="2643182"/>
            <a:ext cx="1440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000496" y="3571876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4000496" y="3714752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857752" y="3929066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857752" y="4071942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5737520" y="4286256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737520" y="4429132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594776" y="4643446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6594776" y="4786322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>
            <a:off x="1643042" y="2857496"/>
            <a:ext cx="1440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643042" y="3000372"/>
            <a:ext cx="1440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7380594" y="5029193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7380594" y="5172069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>
            <a:off x="7358082" y="5386383"/>
            <a:ext cx="1692000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>
            <a:off x="7358082" y="5529259"/>
            <a:ext cx="169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>
            <a:off x="2428860" y="5845175"/>
            <a:ext cx="1439862" cy="0"/>
          </a:xfrm>
          <a:prstGeom prst="line">
            <a:avLst/>
          </a:prstGeom>
          <a:noFill/>
          <a:ln w="50800">
            <a:solidFill>
              <a:srgbClr val="FF66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2547922" y="5981700"/>
            <a:ext cx="1362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Microsoft YaHei" pitchFamily="34" charset="-122"/>
                <a:ea typeface="Microsoft YaHei" pitchFamily="34" charset="-122"/>
              </a:rPr>
              <a:t>计划进度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5275247" y="5845175"/>
            <a:ext cx="1439863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5275247" y="5980113"/>
            <a:ext cx="1362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Microsoft YaHei" pitchFamily="34" charset="-122"/>
                <a:ea typeface="Microsoft YaHei" pitchFamily="34" charset="-122"/>
              </a:rPr>
              <a:t> 实际进度</a:t>
            </a:r>
          </a:p>
        </p:txBody>
      </p:sp>
      <p:pic>
        <p:nvPicPr>
          <p:cNvPr id="35" name="Picture 34" descr="sailing2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214797" y="5743575"/>
            <a:ext cx="78898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"/>
          <p:cNvGrpSpPr/>
          <p:nvPr/>
        </p:nvGrpSpPr>
        <p:grpSpPr>
          <a:xfrm>
            <a:off x="6948264" y="2154540"/>
            <a:ext cx="1892728" cy="1778516"/>
            <a:chOff x="7143768" y="0"/>
            <a:chExt cx="1892728" cy="2492896"/>
          </a:xfrm>
        </p:grpSpPr>
        <p:pic>
          <p:nvPicPr>
            <p:cNvPr id="7" name="圖片 22" descr="Noname.bmp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1247" y="1228794"/>
              <a:ext cx="1705249" cy="1264102"/>
            </a:xfrm>
            <a:prstGeom prst="rect">
              <a:avLst/>
            </a:prstGeom>
          </p:spPr>
        </p:pic>
        <p:pic>
          <p:nvPicPr>
            <p:cNvPr id="65537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43768" y="0"/>
              <a:ext cx="1730375" cy="1287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>
                <a:srgbClr val="0000FF"/>
              </a:buClr>
              <a:buFont typeface="Wingdings" pitchFamily="2" charset="2"/>
              <a:buChar char="u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</a:rPr>
              <a:t>改善流程</a:t>
            </a:r>
            <a:endParaRPr lang="zh-TW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Arial Unicode MS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>
              <a:defRPr/>
            </a:pPr>
            <a:r>
              <a:rPr lang="en-US" altLang="zh-TW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Inventec Confidential</a:t>
            </a:r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FDAE5B72-DA01-4E35-91FF-471FC23B4706}" type="slidenum">
              <a:rPr lang="zh-TW" altLang="en-US" sz="1200" kern="1200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pPr algn="r" rtl="0">
                <a:defRPr/>
              </a:pPr>
              <a:t>8</a:t>
            </a:fld>
            <a:endParaRPr lang="zh-TW" altLang="en-US" sz="1200" kern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536" y="1214422"/>
            <a:ext cx="8460432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协调</a:t>
            </a:r>
            <a:r>
              <a:rPr lang="en-US" altLang="zh-CN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FA</a:t>
            </a:r>
            <a:r>
              <a:rPr lang="zh-CN" altLang="en-US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修护，</a:t>
            </a:r>
            <a:r>
              <a:rPr lang="en-US" altLang="zh-CN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PMC, W/H, IQC</a:t>
            </a:r>
            <a:r>
              <a:rPr lang="zh-CN" altLang="en-US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rPr>
              <a:t>和厂商一起透过系统对换料料件进行追踪和管控。</a:t>
            </a:r>
            <a:endParaRPr lang="en-US" altLang="zh-TW" sz="2400" b="1" dirty="0" smtClean="0">
              <a:ea typeface="標楷體" pitchFamily="65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856895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60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42910" y="-1"/>
            <a:ext cx="8501090" cy="116683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Arial Unicode MS" pitchFamily="34" charset="-120"/>
                <a:cs typeface="+mj-cs"/>
              </a:rPr>
              <a:t> </a:t>
            </a:r>
            <a:r>
              <a:rPr kumimoji="0" lang="zh-CN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Arial Unicode MS" pitchFamily="34" charset="-120"/>
                <a:cs typeface="+mj-cs"/>
              </a:rPr>
              <a:t>方案评估</a:t>
            </a:r>
            <a:endParaRPr kumimoji="0" lang="en-US" altLang="zh-CN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Arial Unicode MS" pitchFamily="34" charset="-120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1857" y="583414"/>
            <a:ext cx="8704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rgbClr val="C00000"/>
                </a:solidFill>
              </a:rPr>
              <a:t>  2015/01/29</a:t>
            </a:r>
            <a:r>
              <a:rPr lang="zh-CN" altLang="en-US" b="1" u="sng" dirty="0">
                <a:solidFill>
                  <a:srgbClr val="C00000"/>
                </a:solidFill>
              </a:rPr>
              <a:t>日，联系</a:t>
            </a:r>
            <a:r>
              <a:rPr lang="zh-TW" altLang="en-US" b="1" u="sng" dirty="0">
                <a:solidFill>
                  <a:srgbClr val="C00000"/>
                </a:solidFill>
              </a:rPr>
              <a:t>集團資訊應用開發處</a:t>
            </a:r>
            <a:r>
              <a:rPr lang="en-US" altLang="zh-TW" b="1" u="sng" dirty="0">
                <a:solidFill>
                  <a:srgbClr val="C00000"/>
                </a:solidFill>
              </a:rPr>
              <a:t>/</a:t>
            </a:r>
            <a:r>
              <a:rPr lang="zh-TW" altLang="en-US" b="1" u="sng" dirty="0">
                <a:solidFill>
                  <a:srgbClr val="C00000"/>
                </a:solidFill>
              </a:rPr>
              <a:t>製造系統部</a:t>
            </a:r>
            <a:r>
              <a:rPr lang="en-US" altLang="zh-TW" b="1" u="sng" dirty="0">
                <a:solidFill>
                  <a:srgbClr val="C00000"/>
                </a:solidFill>
              </a:rPr>
              <a:t>Lee.VincentKS </a:t>
            </a:r>
            <a:r>
              <a:rPr lang="zh-TW" altLang="en-US" b="1" u="sng" dirty="0">
                <a:solidFill>
                  <a:srgbClr val="C00000"/>
                </a:solidFill>
              </a:rPr>
              <a:t>李坤樹 </a:t>
            </a:r>
            <a:r>
              <a:rPr lang="en-US" altLang="zh-TW" b="1" u="sng" dirty="0">
                <a:solidFill>
                  <a:srgbClr val="C00000"/>
                </a:solidFill>
              </a:rPr>
              <a:t>IEC</a:t>
            </a:r>
            <a:r>
              <a:rPr lang="zh-CN" altLang="en-US" b="1" u="sng" dirty="0">
                <a:solidFill>
                  <a:srgbClr val="C00000"/>
                </a:solidFill>
              </a:rPr>
              <a:t>主管及</a:t>
            </a:r>
            <a:r>
              <a:rPr lang="en-US" altLang="zh-TW" b="1" u="sng" dirty="0">
                <a:solidFill>
                  <a:srgbClr val="C00000"/>
                </a:solidFill>
              </a:rPr>
              <a:t>Chen.Ivy </a:t>
            </a:r>
            <a:r>
              <a:rPr lang="zh-TW" altLang="en-US" b="1" u="sng" dirty="0">
                <a:solidFill>
                  <a:srgbClr val="C00000"/>
                </a:solidFill>
              </a:rPr>
              <a:t>陳素貞 </a:t>
            </a:r>
            <a:r>
              <a:rPr lang="en-US" altLang="zh-TW" b="1" u="sng" dirty="0">
                <a:solidFill>
                  <a:srgbClr val="C00000"/>
                </a:solidFill>
              </a:rPr>
              <a:t>IEC1</a:t>
            </a:r>
            <a:r>
              <a:rPr lang="zh-CN" altLang="en-US" b="1" u="sng" dirty="0">
                <a:solidFill>
                  <a:srgbClr val="C00000"/>
                </a:solidFill>
              </a:rPr>
              <a:t>讨论评估</a:t>
            </a:r>
            <a:r>
              <a:rPr lang="en-US" altLang="zh-CN" b="1" u="sng" dirty="0">
                <a:solidFill>
                  <a:srgbClr val="C00000"/>
                </a:solidFill>
              </a:rPr>
              <a:t>Repair</a:t>
            </a:r>
            <a:r>
              <a:rPr lang="zh-CN" altLang="en-US" b="1" u="sng" dirty="0">
                <a:solidFill>
                  <a:srgbClr val="C00000"/>
                </a:solidFill>
              </a:rPr>
              <a:t>换料流程系统管控方案，将</a:t>
            </a:r>
            <a:r>
              <a:rPr lang="en-US" altLang="zh-CN" b="1" u="sng" dirty="0">
                <a:solidFill>
                  <a:srgbClr val="C00000"/>
                </a:solidFill>
              </a:rPr>
              <a:t>TSB </a:t>
            </a:r>
            <a:r>
              <a:rPr lang="zh-CN" altLang="en-US" b="1" u="sng" dirty="0">
                <a:solidFill>
                  <a:srgbClr val="C00000"/>
                </a:solidFill>
              </a:rPr>
              <a:t>换料追踪模组复制到</a:t>
            </a:r>
            <a:r>
              <a:rPr lang="en-US" altLang="zh-CN" b="1" u="sng" dirty="0">
                <a:solidFill>
                  <a:srgbClr val="C00000"/>
                </a:solidFill>
              </a:rPr>
              <a:t>HP IMES</a:t>
            </a:r>
            <a:r>
              <a:rPr lang="zh-CN" altLang="en-US" b="1" u="sng" dirty="0">
                <a:solidFill>
                  <a:srgbClr val="C00000"/>
                </a:solidFill>
              </a:rPr>
              <a:t>系统</a:t>
            </a:r>
            <a:r>
              <a:rPr lang="zh-CN" altLang="en-US" b="1" u="sng" dirty="0" smtClean="0">
                <a:solidFill>
                  <a:srgbClr val="C00000"/>
                </a:solidFill>
              </a:rPr>
              <a:t>：</a:t>
            </a:r>
            <a:endParaRPr lang="en-GB" dirty="0">
              <a:solidFill>
                <a:srgbClr val="C000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40441"/>
              </p:ext>
            </p:extLst>
          </p:nvPr>
        </p:nvGraphicFramePr>
        <p:xfrm>
          <a:off x="467544" y="1556792"/>
          <a:ext cx="806489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/>
                <a:gridCol w="2505878"/>
                <a:gridCol w="2390666"/>
                <a:gridCol w="1512168"/>
                <a:gridCol w="936103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Item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逻辑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解决问题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影响制程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PIC</a:t>
                      </a:r>
                      <a:endParaRPr lang="zh-TW" altLang="en-US" b="1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在“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Defect edit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”界面增加“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”选项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修护可以根据系统信息打印小白条，减少手动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 in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时间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 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周笑辉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在“维修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更换查询”界面增加“</a:t>
                      </a:r>
                      <a:r>
                        <a:rPr lang="en-US" altLang="zh-CN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Majorpart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Family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”两个栏位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相关单位透过系统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  parts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类别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机型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Summary 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修护更换材料信息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 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PMC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賀家有 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建立“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修护待互判查询”界面对修护待互判材料建立系统管控机制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修护已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但还未互判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Parts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未纳入系统管控，不能查询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修护 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賀家有 </a:t>
                      </a:r>
                      <a:endParaRPr lang="zh-TW" alt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Defect 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材料互判建立系统管控机制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不良材料互判通过纸档记录，不能有效追溯且支持系统卡站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PMC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刘军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200" dirty="0" smtClean="0"/>
                        <a:t>段裕</a:t>
                      </a:r>
                      <a:endParaRPr lang="en-US" altLang="zh-CN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19916"/>
              </p:ext>
            </p:extLst>
          </p:nvPr>
        </p:nvGraphicFramePr>
        <p:xfrm>
          <a:off x="7762055" y="20379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包装程序外壳对象" showAsIcon="1" r:id="rId3" imgW="914400" imgH="685800" progId="Package">
                  <p:embed/>
                </p:oleObj>
              </mc:Choice>
              <mc:Fallback>
                <p:oleObj name="包装程序外壳对象" showAsIcon="1" r:id="rId3" imgW="9144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055" y="20379"/>
                        <a:ext cx="914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149080"/>
            <a:ext cx="8208913" cy="21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05365" y="3851756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b="1" u="sng" dirty="0">
                <a:solidFill>
                  <a:srgbClr val="C00000"/>
                </a:solidFill>
              </a:rPr>
              <a:t> </a:t>
            </a:r>
            <a:r>
              <a:rPr lang="zh-CN" altLang="en-US" b="1" u="sng" dirty="0">
                <a:solidFill>
                  <a:srgbClr val="C00000"/>
                </a:solidFill>
              </a:rPr>
              <a:t>会议记录： 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ventec NEW CIS A">
  <a:themeElements>
    <a:clrScheme name="Inventec NEW CIS 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ventec NEW CIS A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0"/>
            <a:ea typeface="Arial Unicode MS" pitchFamily="34" charset="-120"/>
            <a:cs typeface="Arial Unicode MS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0"/>
            <a:ea typeface="Arial Unicode MS" pitchFamily="34" charset="-120"/>
            <a:cs typeface="Arial Unicode MS" pitchFamily="34" charset="-120"/>
          </a:defRPr>
        </a:defPPr>
      </a:lstStyle>
    </a:lnDef>
  </a:objectDefaults>
  <a:extraClrSchemeLst>
    <a:extraClrScheme>
      <a:clrScheme name="Inventec NEW CIS 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ventec NEW CIS 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ventec NEW CIS 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ventec NEW CIS 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ventec NEW CIS 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ventec NEW CIS 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ventec NEW CIS 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16439</TotalTime>
  <Words>1276</Words>
  <Application>Microsoft Office PowerPoint</Application>
  <PresentationFormat>全屏显示(4:3)</PresentationFormat>
  <Paragraphs>215</Paragraphs>
  <Slides>20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Office 佈景主題</vt:lpstr>
      <vt:lpstr>Inventec NEW CIS A</vt:lpstr>
      <vt:lpstr>包装程序外壳对象</vt:lpstr>
      <vt:lpstr>演示文稿</vt:lpstr>
      <vt:lpstr>Repair换料流程系统化</vt:lpstr>
      <vt:lpstr>PowerPoint 演示文稿</vt:lpstr>
      <vt:lpstr>问题描述</vt:lpstr>
      <vt:lpstr>问题描述2</vt:lpstr>
      <vt:lpstr>PowerPoint 演示文稿</vt:lpstr>
      <vt:lpstr>PowerPoint 演示文稿</vt:lpstr>
      <vt:lpstr>PowerPoint 演示文稿</vt:lpstr>
      <vt:lpstr>改善流程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Company>Inventec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ICC116222</dc:creator>
  <cp:lastModifiedBy>ICC-USER</cp:lastModifiedBy>
  <cp:revision>1438</cp:revision>
  <dcterms:created xsi:type="dcterms:W3CDTF">2009-02-10T10:12:43Z</dcterms:created>
  <dcterms:modified xsi:type="dcterms:W3CDTF">2015-07-10T06:08:55Z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/>
  </property>
  <property fmtid="{D5CDD505-2E9C-101B-9397-08002B2CF9AE}" pid="3" name="SPSDescription">
    <vt:lpwstr/>
  </property>
  <property fmtid="{D5CDD505-2E9C-101B-9397-08002B2CF9AE}" pid="4" name="Status">
    <vt:lpwstr/>
  </property>
</Properties>
</file>